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435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</p:sldIdLst>
  <p:sldSz cx="9906000" cy="6858000" type="A4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44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00146\Desktop\Investor%20Pres\Excel%2030.09.202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00146\Desktop\Investor%20Pres\Excel%2030.09.202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00146\Desktop\Investor%20Pres\Excel%2030.09.202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00146\Desktop\Investor%20Pres\Excel%2030.09.202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00146\Desktop\Investor%20Pres\Excel%2030.09.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00146\Desktop\Investor%20Pres\Excel%2030.09.2022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00146\Desktop\Investor%20Pres\Excel%2030.09.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00146\Desktop\Investor%20Pres\Excel%2030.09.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00146\Desktop\Investor%20Pres\Excel%2030.09.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00146\Desktop\Investor%20Pres\Excel%2030.09.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r00146\Desktop\Investor%20Pres\Excel%2030.09.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r>
              <a:rPr lang="en-IN"/>
              <a:t>Route Km per million population (2017)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4050258722402303E-2"/>
          <c:y val="0.19868505015741292"/>
          <c:w val="0.93931089615887853"/>
          <c:h val="0.576755538170036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943-4076-B0FC-0985D7AD63EF}"/>
              </c:ext>
            </c:extLst>
          </c:dPt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Russia</c:v>
                </c:pt>
                <c:pt idx="1">
                  <c:v>USA</c:v>
                </c:pt>
                <c:pt idx="2">
                  <c:v>France</c:v>
                </c:pt>
                <c:pt idx="3">
                  <c:v>Germany</c:v>
                </c:pt>
                <c:pt idx="4">
                  <c:v>Japan</c:v>
                </c:pt>
                <c:pt idx="5">
                  <c:v>India</c:v>
                </c:pt>
                <c:pt idx="6">
                  <c:v>China</c:v>
                </c:pt>
              </c:strCache>
            </c:strRef>
          </c:cat>
          <c:val>
            <c:numRef>
              <c:f>Sheet1!$B$2:$B$8</c:f>
              <c:numCache>
                <c:formatCode>_ * #,##0_ ;_ * \-#,##0_ ;_ * "-"??_ ;_ @_ </c:formatCode>
                <c:ptCount val="7"/>
                <c:pt idx="0">
                  <c:v>592</c:v>
                </c:pt>
                <c:pt idx="1">
                  <c:v>464</c:v>
                </c:pt>
                <c:pt idx="2">
                  <c:v>437</c:v>
                </c:pt>
                <c:pt idx="3">
                  <c:v>405</c:v>
                </c:pt>
                <c:pt idx="4">
                  <c:v>134</c:v>
                </c:pt>
                <c:pt idx="5">
                  <c:v>50</c:v>
                </c:pt>
                <c:pt idx="6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43-4076-B0FC-0985D7AD63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5931272"/>
        <c:axId val="244637008"/>
      </c:barChart>
      <c:catAx>
        <c:axId val="195931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244637008"/>
        <c:crosses val="autoZero"/>
        <c:auto val="1"/>
        <c:lblAlgn val="ctr"/>
        <c:lblOffset val="100"/>
        <c:noMultiLvlLbl val="0"/>
      </c:catAx>
      <c:valAx>
        <c:axId val="244637008"/>
        <c:scaling>
          <c:orientation val="minMax"/>
        </c:scaling>
        <c:delete val="1"/>
        <c:axPos val="l"/>
        <c:numFmt formatCode="_ * #,##0_ ;_ * \-#,##0_ ;_ * &quot;-&quot;??_ ;_ @_ " sourceLinked="1"/>
        <c:majorTickMark val="none"/>
        <c:minorTickMark val="none"/>
        <c:tickLblPos val="nextTo"/>
        <c:crossAx val="195931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Cambria" panose="02040503050406030204" pitchFamily="18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13648293963254E-2"/>
          <c:y val="0.18300925925925926"/>
          <c:w val="0.82999081364829397"/>
          <c:h val="0.603688028579760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Sheet1!$F$108</c:f>
              <c:strCache>
                <c:ptCount val="1"/>
                <c:pt idx="0">
                  <c:v>Operating Exp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Sheet1!$E$109:$E$115</c:f>
              <c:strCache>
                <c:ptCount val="7"/>
                <c:pt idx="0">
                  <c:v>FY 18</c:v>
                </c:pt>
                <c:pt idx="1">
                  <c:v>FY 19</c:v>
                </c:pt>
                <c:pt idx="2">
                  <c:v>FY 20</c:v>
                </c:pt>
                <c:pt idx="3">
                  <c:v>FY 21</c:v>
                </c:pt>
                <c:pt idx="4">
                  <c:v>FY 22</c:v>
                </c:pt>
                <c:pt idx="5">
                  <c:v>Upto Q3 21</c:v>
                </c:pt>
                <c:pt idx="6">
                  <c:v>Upto Q3 22</c:v>
                </c:pt>
              </c:strCache>
            </c:strRef>
          </c:cat>
          <c:val>
            <c:numRef>
              <c:f>Sheet1!$F$109:$F$115</c:f>
              <c:numCache>
                <c:formatCode>General</c:formatCode>
                <c:ptCount val="7"/>
                <c:pt idx="0">
                  <c:v>14</c:v>
                </c:pt>
                <c:pt idx="1">
                  <c:v>13</c:v>
                </c:pt>
                <c:pt idx="2">
                  <c:v>14</c:v>
                </c:pt>
                <c:pt idx="3">
                  <c:v>17</c:v>
                </c:pt>
                <c:pt idx="4">
                  <c:v>27</c:v>
                </c:pt>
                <c:pt idx="5" formatCode="0.00">
                  <c:v>15.569000000000001</c:v>
                </c:pt>
                <c:pt idx="6" formatCode="0.00">
                  <c:v>22.606000000000002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36-4BFA-B0EF-D84E093EBD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9"/>
        <c:axId val="1569941439"/>
        <c:axId val="1569943935"/>
      </c:barChart>
      <c:lineChart>
        <c:grouping val="standard"/>
        <c:varyColors val="0"/>
        <c:ser>
          <c:idx val="1"/>
          <c:order val="1"/>
          <c:tx>
            <c:strRef>
              <c:f>Sheet1!$G$108</c:f>
              <c:strCache>
                <c:ptCount val="1"/>
                <c:pt idx="0">
                  <c:v>Operating Exp as a % of Total Income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Sheet1!$E$109:$E$115</c:f>
              <c:strCache>
                <c:ptCount val="7"/>
                <c:pt idx="0">
                  <c:v>FY 18</c:v>
                </c:pt>
                <c:pt idx="1">
                  <c:v>FY 19</c:v>
                </c:pt>
                <c:pt idx="2">
                  <c:v>FY 20</c:v>
                </c:pt>
                <c:pt idx="3">
                  <c:v>FY 21</c:v>
                </c:pt>
                <c:pt idx="4">
                  <c:v>FY 22</c:v>
                </c:pt>
                <c:pt idx="5">
                  <c:v>Upto Q3 21</c:v>
                </c:pt>
                <c:pt idx="6">
                  <c:v>Upto Q3 22</c:v>
                </c:pt>
              </c:strCache>
            </c:strRef>
          </c:cat>
          <c:val>
            <c:numRef>
              <c:f>Sheet1!$G$109:$G$115</c:f>
              <c:numCache>
                <c:formatCode>0.00%</c:formatCode>
                <c:ptCount val="7"/>
                <c:pt idx="0">
                  <c:v>1.5E-3</c:v>
                </c:pt>
                <c:pt idx="1">
                  <c:v>1.1000000000000001E-3</c:v>
                </c:pt>
                <c:pt idx="2">
                  <c:v>1E-3</c:v>
                </c:pt>
                <c:pt idx="3">
                  <c:v>1.1000000000000001E-3</c:v>
                </c:pt>
                <c:pt idx="4">
                  <c:v>1.2999999999999999E-3</c:v>
                </c:pt>
                <c:pt idx="5">
                  <c:v>1.0835285016225439E-3</c:v>
                </c:pt>
                <c:pt idx="6">
                  <c:v>1.2800761409175495E-3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36-4BFA-B0EF-D84E093EBD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13727727"/>
        <c:axId val="1613722735"/>
      </c:lineChart>
      <c:catAx>
        <c:axId val="156994143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943935"/>
        <c:crosses val="autoZero"/>
        <c:auto val="1"/>
        <c:lblAlgn val="ctr"/>
        <c:lblOffset val="100"/>
        <c:noMultiLvlLbl val="0"/>
      </c:catAx>
      <c:valAx>
        <c:axId val="156994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941439"/>
        <c:crosses val="autoZero"/>
        <c:crossBetween val="between"/>
      </c:valAx>
      <c:valAx>
        <c:axId val="1613722735"/>
        <c:scaling>
          <c:orientation val="minMax"/>
        </c:scaling>
        <c:delete val="0"/>
        <c:axPos val="r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3727727"/>
        <c:crosses val="max"/>
        <c:crossBetween val="between"/>
      </c:valAx>
      <c:catAx>
        <c:axId val="161372772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1372273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Sheet1!$B$154</c:f>
              <c:strCache>
                <c:ptCount val="1"/>
                <c:pt idx="0">
                  <c:v>NIM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Sheet1!$C$153:$J$153</c:f>
              <c:strCache>
                <c:ptCount val="7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2020-21</c:v>
                </c:pt>
                <c:pt idx="4">
                  <c:v>2021-22</c:v>
                </c:pt>
                <c:pt idx="5">
                  <c:v>Upto Q3 21</c:v>
                </c:pt>
                <c:pt idx="6">
                  <c:v>Upto Q3 22</c:v>
                </c:pt>
              </c:strCache>
            </c:strRef>
          </c:cat>
          <c:val>
            <c:numRef>
              <c:f>Sheet1!$C$154:$J$154</c:f>
              <c:numCache>
                <c:formatCode>0.00%</c:formatCode>
                <c:ptCount val="8"/>
                <c:pt idx="0">
                  <c:v>1.83E-2</c:v>
                </c:pt>
                <c:pt idx="1">
                  <c:v>1.5650088210888296E-2</c:v>
                </c:pt>
                <c:pt idx="2">
                  <c:v>1.3807357223562711E-2</c:v>
                </c:pt>
                <c:pt idx="3">
                  <c:v>1.4500000000000001E-2</c:v>
                </c:pt>
                <c:pt idx="4">
                  <c:v>1.5699999999999999E-2</c:v>
                </c:pt>
                <c:pt idx="5">
                  <c:v>1.6199999999999999E-2</c:v>
                </c:pt>
                <c:pt idx="6">
                  <c:v>1.5299999999999999E-2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7F-4CD8-9BB0-ECD54A04AB2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62966400"/>
        <c:axId val="1104787536"/>
      </c:lineChart>
      <c:catAx>
        <c:axId val="1062966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4787536"/>
        <c:crosses val="autoZero"/>
        <c:auto val="1"/>
        <c:lblAlgn val="ctr"/>
        <c:lblOffset val="100"/>
        <c:noMultiLvlLbl val="0"/>
      </c:catAx>
      <c:valAx>
        <c:axId val="1104787536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2966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31197920854737E-2"/>
          <c:y val="7.1804506327558124E-2"/>
          <c:w val="0.88754648950882398"/>
          <c:h val="0.73748393889474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Sheet1!$B$134</c:f>
              <c:strCache>
                <c:ptCount val="1"/>
                <c:pt idx="0">
                  <c:v>RoA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Sheet1!$C$133:$J$133</c:f>
              <c:strCache>
                <c:ptCount val="7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2020-21</c:v>
                </c:pt>
                <c:pt idx="4">
                  <c:v>2021-22</c:v>
                </c:pt>
                <c:pt idx="5">
                  <c:v>Upto Q3 21</c:v>
                </c:pt>
                <c:pt idx="6">
                  <c:v>Upto Q3 22</c:v>
                </c:pt>
              </c:strCache>
            </c:strRef>
          </c:cat>
          <c:val>
            <c:numRef>
              <c:f>Sheet1!$C$134:$J$134</c:f>
              <c:numCache>
                <c:formatCode>0.00%</c:formatCode>
                <c:ptCount val="8"/>
                <c:pt idx="0">
                  <c:v>1.38E-2</c:v>
                </c:pt>
                <c:pt idx="1">
                  <c:v>1.1599999999999999E-2</c:v>
                </c:pt>
                <c:pt idx="2">
                  <c:v>1.32E-2</c:v>
                </c:pt>
                <c:pt idx="3">
                  <c:v>1.35E-2</c:v>
                </c:pt>
                <c:pt idx="4">
                  <c:v>1.47E-2</c:v>
                </c:pt>
                <c:pt idx="5">
                  <c:v>1.4200000000000001E-2</c:v>
                </c:pt>
                <c:pt idx="6">
                  <c:v>1.4200000000000001E-2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F8-4E47-9CEF-BD052E80F287}"/>
            </c:ext>
          </c:extLst>
        </c:ser>
        <c:ser>
          <c:idx val="1"/>
          <c:order val="1"/>
          <c:tx>
            <c:strRef>
              <c:f>Sheet1!$B$135</c:f>
              <c:strCache>
                <c:ptCount val="1"/>
                <c:pt idx="0">
                  <c:v>RoE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Sheet1!$C$133:$J$133</c:f>
              <c:strCache>
                <c:ptCount val="7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2020-21</c:v>
                </c:pt>
                <c:pt idx="4">
                  <c:v>2021-22</c:v>
                </c:pt>
                <c:pt idx="5">
                  <c:v>Upto Q3 21</c:v>
                </c:pt>
                <c:pt idx="6">
                  <c:v>Upto Q3 22</c:v>
                </c:pt>
              </c:strCache>
            </c:strRef>
          </c:cat>
          <c:val>
            <c:numRef>
              <c:f>Sheet1!$C$135:$J$135</c:f>
              <c:numCache>
                <c:formatCode>0.00%</c:formatCode>
                <c:ptCount val="8"/>
                <c:pt idx="0">
                  <c:v>0.1232</c:v>
                </c:pt>
                <c:pt idx="1">
                  <c:v>9.4700000000000006E-2</c:v>
                </c:pt>
                <c:pt idx="2">
                  <c:v>0.1157</c:v>
                </c:pt>
                <c:pt idx="3">
                  <c:v>0.13339999999999999</c:v>
                </c:pt>
                <c:pt idx="4">
                  <c:v>0.14860000000000001</c:v>
                </c:pt>
                <c:pt idx="5">
                  <c:v>0.14849999999999999</c:v>
                </c:pt>
                <c:pt idx="6">
                  <c:v>0.14580000000000001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F8-4E47-9CEF-BD052E80F28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72951344"/>
        <c:axId val="1472988496"/>
      </c:barChart>
      <c:catAx>
        <c:axId val="1372951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2988496"/>
        <c:crosses val="autoZero"/>
        <c:auto val="1"/>
        <c:lblAlgn val="ctr"/>
        <c:lblOffset val="100"/>
        <c:noMultiLvlLbl val="0"/>
      </c:catAx>
      <c:valAx>
        <c:axId val="147298849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3729513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252193571306235E-2"/>
          <c:y val="8.4151875360986145E-2"/>
          <c:w val="0.93880646767890785"/>
          <c:h val="0.716469287694500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Sheet1!$B$144</c:f>
              <c:strCache>
                <c:ptCount val="1"/>
                <c:pt idx="0">
                  <c:v>CRAR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Sheet1!$C$143:$J$143</c:f>
              <c:strCache>
                <c:ptCount val="7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2020-21</c:v>
                </c:pt>
                <c:pt idx="4">
                  <c:v>2021-22</c:v>
                </c:pt>
                <c:pt idx="5">
                  <c:v>Upto Q3 21</c:v>
                </c:pt>
                <c:pt idx="6">
                  <c:v>Upto Q3 22</c:v>
                </c:pt>
              </c:strCache>
            </c:strRef>
          </c:cat>
          <c:val>
            <c:numRef>
              <c:f>Sheet1!$C$144:$J$144</c:f>
              <c:numCache>
                <c:formatCode>0%</c:formatCode>
                <c:ptCount val="8"/>
                <c:pt idx="0">
                  <c:v>3.21</c:v>
                </c:pt>
                <c:pt idx="1">
                  <c:v>3.47</c:v>
                </c:pt>
                <c:pt idx="2">
                  <c:v>3.95</c:v>
                </c:pt>
                <c:pt idx="3">
                  <c:v>4.2</c:v>
                </c:pt>
                <c:pt idx="4">
                  <c:v>4.4000000000000004</c:v>
                </c:pt>
                <c:pt idx="5" formatCode="0.00%">
                  <c:v>4.6634000000000002</c:v>
                </c:pt>
                <c:pt idx="6" formatCode="0.00%">
                  <c:v>4.8211000000000004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20-472B-A00F-3DC6B2CF1688}"/>
            </c:ext>
          </c:extLst>
        </c:ser>
        <c:ser>
          <c:idx val="1"/>
          <c:order val="1"/>
          <c:tx>
            <c:strRef>
              <c:f>Sheet1!$B$145</c:f>
              <c:strCache>
                <c:ptCount val="1"/>
                <c:pt idx="0">
                  <c:v>Net Gearing Ratio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Sheet1!$C$143:$J$143</c:f>
              <c:strCache>
                <c:ptCount val="7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2020-21</c:v>
                </c:pt>
                <c:pt idx="4">
                  <c:v>2021-22</c:v>
                </c:pt>
                <c:pt idx="5">
                  <c:v>Upto Q3 21</c:v>
                </c:pt>
                <c:pt idx="6">
                  <c:v>Upto Q3 22</c:v>
                </c:pt>
              </c:strCache>
            </c:strRef>
          </c:cat>
          <c:val>
            <c:numRef>
              <c:f>Sheet1!$C$145:$J$145</c:f>
              <c:numCache>
                <c:formatCode>0.00</c:formatCode>
                <c:ptCount val="8"/>
                <c:pt idx="0">
                  <c:v>6.6</c:v>
                </c:pt>
                <c:pt idx="1">
                  <c:v>7</c:v>
                </c:pt>
                <c:pt idx="2">
                  <c:v>7.7</c:v>
                </c:pt>
                <c:pt idx="3">
                  <c:v>9</c:v>
                </c:pt>
                <c:pt idx="4">
                  <c:v>9.4700000000000006</c:v>
                </c:pt>
                <c:pt idx="5">
                  <c:v>9.34</c:v>
                </c:pt>
                <c:pt idx="6">
                  <c:v>9.1300000000000008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20-472B-A00F-3DC6B2CF16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5893968"/>
        <c:axId val="1388507328"/>
      </c:barChart>
      <c:catAx>
        <c:axId val="135589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1388507328"/>
        <c:crosses val="autoZero"/>
        <c:auto val="1"/>
        <c:lblAlgn val="ctr"/>
        <c:lblOffset val="100"/>
        <c:noMultiLvlLbl val="0"/>
      </c:catAx>
      <c:valAx>
        <c:axId val="138850732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3558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  <a:latin typeface="Cambria" panose="020405030504060302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947074511676114E-2"/>
          <c:y val="6.809734499892639E-2"/>
          <c:w val="0.93071515324218101"/>
          <c:h val="0.656252901657379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Railways Capital Outlay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FY18</c:v>
                </c:pt>
                <c:pt idx="1">
                  <c:v>FY19</c:v>
                </c:pt>
                <c:pt idx="2">
                  <c:v>FY20</c:v>
                </c:pt>
                <c:pt idx="3">
                  <c:v>FY21</c:v>
                </c:pt>
                <c:pt idx="4">
                  <c:v>FY22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1020</c:v>
                </c:pt>
                <c:pt idx="1">
                  <c:v>1334</c:v>
                </c:pt>
                <c:pt idx="2">
                  <c:v>1481</c:v>
                </c:pt>
                <c:pt idx="3">
                  <c:v>1551.61</c:v>
                </c:pt>
                <c:pt idx="4">
                  <c:v>1900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B0-43C5-A99F-4A580EEDCE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44640536"/>
        <c:axId val="244643280"/>
      </c:barChart>
      <c:lineChart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IRFC Disbursement as % Railways Capital Outlay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FY18</c:v>
                </c:pt>
                <c:pt idx="1">
                  <c:v>FY19</c:v>
                </c:pt>
                <c:pt idx="2">
                  <c:v>FY20</c:v>
                </c:pt>
                <c:pt idx="3">
                  <c:v>FY21</c:v>
                </c:pt>
                <c:pt idx="4">
                  <c:v>FY22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0.36002205882352944</c:v>
                </c:pt>
                <c:pt idx="1">
                  <c:v>0.39381697151424283</c:v>
                </c:pt>
                <c:pt idx="2">
                  <c:v>0.48205313301823088</c:v>
                </c:pt>
                <c:pt idx="3">
                  <c:v>0.67264969934455188</c:v>
                </c:pt>
                <c:pt idx="4">
                  <c:v>0.31380000000000002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BB0-43C5-A99F-4A580EEDCE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4642104"/>
        <c:axId val="244638576"/>
      </c:lineChart>
      <c:catAx>
        <c:axId val="244640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244643280"/>
        <c:crosses val="autoZero"/>
        <c:auto val="1"/>
        <c:lblAlgn val="ctr"/>
        <c:lblOffset val="100"/>
        <c:noMultiLvlLbl val="0"/>
      </c:catAx>
      <c:valAx>
        <c:axId val="244643280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244640536"/>
        <c:crosses val="autoZero"/>
        <c:crossBetween val="between"/>
      </c:valAx>
      <c:valAx>
        <c:axId val="244638576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en-US"/>
          </a:p>
        </c:txPr>
        <c:crossAx val="244642104"/>
        <c:crosses val="max"/>
        <c:crossBetween val="between"/>
      </c:valAx>
      <c:catAx>
        <c:axId val="2446421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446385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390708077933969E-2"/>
          <c:y val="0.85245605659720836"/>
          <c:w val="0.9644993015023049"/>
          <c:h val="0.137188485098025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Cambria" panose="020405030504060302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018887344964227E-2"/>
          <c:y val="0.13605137196588027"/>
          <c:w val="0.85219685039370074"/>
          <c:h val="0.69827172645086033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Sheet1!$C$6:$J$6</c:f>
              <c:strCache>
                <c:ptCount val="7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2020-21</c:v>
                </c:pt>
                <c:pt idx="4">
                  <c:v>2021-22</c:v>
                </c:pt>
                <c:pt idx="5">
                  <c:v>Upto Q3/21</c:v>
                </c:pt>
                <c:pt idx="6">
                  <c:v>Upto Q3/22</c:v>
                </c:pt>
              </c:strCache>
            </c:strRef>
          </c:cat>
          <c:val>
            <c:numRef>
              <c:f>Sheet1!$C$7:$J$7</c:f>
              <c:numCache>
                <c:formatCode>0.00</c:formatCode>
                <c:ptCount val="8"/>
                <c:pt idx="0">
                  <c:v>155499.65</c:v>
                </c:pt>
                <c:pt idx="1">
                  <c:v>203047.66</c:v>
                </c:pt>
                <c:pt idx="2">
                  <c:v>270505.73</c:v>
                </c:pt>
                <c:pt idx="3">
                  <c:v>368007.2</c:v>
                </c:pt>
                <c:pt idx="4">
                  <c:v>429824.4</c:v>
                </c:pt>
                <c:pt idx="5">
                  <c:v>415256.31199999998</c:v>
                </c:pt>
                <c:pt idx="6">
                  <c:v>448032.64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EF-4160-977F-0611A8342C8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484721656"/>
        <c:axId val="484721328"/>
      </c:barChart>
      <c:catAx>
        <c:axId val="48472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721328"/>
        <c:crosses val="autoZero"/>
        <c:auto val="1"/>
        <c:lblAlgn val="ctr"/>
        <c:lblOffset val="100"/>
        <c:noMultiLvlLbl val="0"/>
      </c:catAx>
      <c:valAx>
        <c:axId val="484721328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484721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91426071741032"/>
          <c:y val="0.12541666666666668"/>
          <c:w val="0.85219685039370074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43745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347-49F1-81C1-6D6F039562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Sheet1!$C$24:$J$24</c:f>
              <c:strCache>
                <c:ptCount val="7"/>
                <c:pt idx="0">
                  <c:v>FY 18</c:v>
                </c:pt>
                <c:pt idx="1">
                  <c:v>FY 19</c:v>
                </c:pt>
                <c:pt idx="2">
                  <c:v>FY 20</c:v>
                </c:pt>
                <c:pt idx="3">
                  <c:v>FY 21</c:v>
                </c:pt>
                <c:pt idx="4">
                  <c:v>FY 22</c:v>
                </c:pt>
                <c:pt idx="5">
                  <c:v>Upto Q3 21</c:v>
                </c:pt>
                <c:pt idx="6">
                  <c:v>Upto Q3 22</c:v>
                </c:pt>
              </c:strCache>
            </c:strRef>
          </c:cat>
          <c:val>
            <c:numRef>
              <c:f>Sheet1!$C$25:$J$25</c:f>
              <c:numCache>
                <c:formatCode>General</c:formatCode>
                <c:ptCount val="8"/>
                <c:pt idx="0">
                  <c:v>36722.25</c:v>
                </c:pt>
                <c:pt idx="1">
                  <c:v>52531.839999999997</c:v>
                </c:pt>
                <c:pt idx="2">
                  <c:v>71392.069000000003</c:v>
                </c:pt>
                <c:pt idx="3">
                  <c:v>104369</c:v>
                </c:pt>
                <c:pt idx="4">
                  <c:v>59899</c:v>
                </c:pt>
                <c:pt idx="5">
                  <c:v>42361.94</c:v>
                </c:pt>
                <c:pt idx="6">
                  <c:v>17675.259999999998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B7-4509-91F8-E0232D0CCA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102591576"/>
        <c:axId val="102592232"/>
      </c:barChart>
      <c:catAx>
        <c:axId val="102591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592232"/>
        <c:crosses val="autoZero"/>
        <c:auto val="1"/>
        <c:lblAlgn val="ctr"/>
        <c:lblOffset val="100"/>
        <c:noMultiLvlLbl val="0"/>
      </c:catAx>
      <c:valAx>
        <c:axId val="1025922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2591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6CA-47D2-BBBE-93CC79ECA1FD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6CA-47D2-BBBE-93CC79ECA1FD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6CA-47D2-BBBE-93CC79ECA1FD}"/>
              </c:ext>
            </c:extLst>
          </c:dPt>
          <c:dLbls>
            <c:dLbl>
              <c:idx val="0"/>
              <c:layout>
                <c:manualLayout>
                  <c:x val="-3.0476572372898636E-3"/>
                  <c:y val="0.1350853312714455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chemeClr val="tx1"/>
                        </a:solidFill>
                      </a:rPr>
                      <a:t>Lease Recievables, 48.86%</a:t>
                    </a:r>
                    <a:endParaRPr lang="en-US" baseline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00179838631283"/>
                      <c:h val="0.42837121506781245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56CA-47D2-BBBE-93CC79ECA1F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>
                        <a:solidFill>
                          <a:schemeClr val="tx1"/>
                        </a:solidFill>
                      </a:rPr>
                      <a:t>Advance against Railway Infrastructure Assets to be lease (including National projects), 49.81%</a:t>
                    </a:r>
                    <a:endParaRPr lang="en-GB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90254690385923"/>
                      <c:h val="0.7073848347115966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56CA-47D2-BBBE-93CC79ECA1FD}"/>
                </c:ext>
              </c:extLst>
            </c:dLbl>
            <c:dLbl>
              <c:idx val="2"/>
              <c:layout>
                <c:manualLayout>
                  <c:x val="4.2372890780926736E-2"/>
                  <c:y val="-5.492424242424243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dirty="0">
                        <a:solidFill>
                          <a:schemeClr val="tx1"/>
                        </a:solidFill>
                      </a:rPr>
                      <a:t>Loan to RVNL &amp; IRCON, 1.33%</a:t>
                    </a:r>
                    <a:endParaRPr lang="en-GB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58046122613577"/>
                      <c:h val="0.1544130279169649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56CA-47D2-BBBE-93CC79ECA1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Sheet1!$C$37:$C$39</c:f>
              <c:strCache>
                <c:ptCount val="3"/>
                <c:pt idx="0">
                  <c:v>Lease Recievables </c:v>
                </c:pt>
                <c:pt idx="1">
                  <c:v>Advance against Railway Infrastructure Assets to be lease (including National projects)</c:v>
                </c:pt>
                <c:pt idx="2">
                  <c:v>Loan to RVNL &amp; IRCON</c:v>
                </c:pt>
              </c:strCache>
            </c:strRef>
          </c:cat>
          <c:val>
            <c:numRef>
              <c:f>Sheet1!$D$37:$D$39</c:f>
              <c:numCache>
                <c:formatCode>0.00%</c:formatCode>
                <c:ptCount val="3"/>
                <c:pt idx="0">
                  <c:v>0.48864197929865111</c:v>
                </c:pt>
                <c:pt idx="1">
                  <c:v>0.49811540069937765</c:v>
                </c:pt>
                <c:pt idx="2">
                  <c:v>1.3242620001971284E-2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6CA-47D2-BBBE-93CC79ECA1F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Sheet1!$C$175</c:f>
              <c:strCache>
                <c:ptCount val="1"/>
                <c:pt idx="0">
                  <c:v>Rolling Stock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Sheet1!$D$174:$G$174</c:f>
              <c:strCache>
                <c:ptCount val="4"/>
                <c:pt idx="0">
                  <c:v>FY 19</c:v>
                </c:pt>
                <c:pt idx="1">
                  <c:v>FY 20</c:v>
                </c:pt>
                <c:pt idx="2">
                  <c:v>FY 21</c:v>
                </c:pt>
                <c:pt idx="3">
                  <c:v>FY 22</c:v>
                </c:pt>
              </c:strCache>
            </c:strRef>
          </c:cat>
          <c:val>
            <c:numRef>
              <c:f>Sheet1!$D$175:$G$175</c:f>
              <c:numCache>
                <c:formatCode>0.00</c:formatCode>
                <c:ptCount val="4"/>
                <c:pt idx="0">
                  <c:v>0.4</c:v>
                </c:pt>
                <c:pt idx="1">
                  <c:v>0.4</c:v>
                </c:pt>
                <c:pt idx="2">
                  <c:v>0.4</c:v>
                </c:pt>
                <c:pt idx="3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96-4158-B400-D49EBBFB1A35}"/>
            </c:ext>
          </c:extLst>
        </c:ser>
        <c:ser>
          <c:idx val="1"/>
          <c:order val="1"/>
          <c:tx>
            <c:strRef>
              <c:f>Sheet1!$C$176</c:f>
              <c:strCache>
                <c:ptCount val="1"/>
                <c:pt idx="0">
                  <c:v>Project Assets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Sheet1!$D$174:$G$174</c:f>
              <c:strCache>
                <c:ptCount val="4"/>
                <c:pt idx="0">
                  <c:v>FY 19</c:v>
                </c:pt>
                <c:pt idx="1">
                  <c:v>FY 20</c:v>
                </c:pt>
                <c:pt idx="2">
                  <c:v>FY 21</c:v>
                </c:pt>
                <c:pt idx="3">
                  <c:v>FY 22</c:v>
                </c:pt>
              </c:strCache>
            </c:strRef>
          </c:cat>
          <c:val>
            <c:numRef>
              <c:f>Sheet1!$D$176:$G$176</c:f>
              <c:numCache>
                <c:formatCode>General</c:formatCode>
                <c:ptCount val="4"/>
                <c:pt idx="0">
                  <c:v>0.35</c:v>
                </c:pt>
                <c:pt idx="1">
                  <c:v>0.35</c:v>
                </c:pt>
                <c:pt idx="2">
                  <c:v>0.35</c:v>
                </c:pt>
                <c:pt idx="3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96-4158-B400-D49EBBFB1A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978713968"/>
        <c:axId val="1978718128"/>
      </c:barChart>
      <c:catAx>
        <c:axId val="1978713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8718128"/>
        <c:crosses val="autoZero"/>
        <c:auto val="1"/>
        <c:lblAlgn val="ctr"/>
        <c:lblOffset val="100"/>
        <c:noMultiLvlLbl val="0"/>
      </c:catAx>
      <c:valAx>
        <c:axId val="1978718128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197871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AA45-4FDB-8382-53E7B1E6E774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AA45-4FDB-8382-53E7B1E6E774}"/>
              </c:ext>
            </c:extLst>
          </c:dPt>
          <c:dPt>
            <c:idx val="2"/>
            <c:bubble3D val="0"/>
            <c:spPr>
              <a:pattFill prst="ltUpDiag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AA45-4FDB-8382-53E7B1E6E774}"/>
              </c:ext>
            </c:extLst>
          </c:dPt>
          <c:dPt>
            <c:idx val="3"/>
            <c:bubble3D val="0"/>
            <c:spPr>
              <a:pattFill prst="ltUpDiag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4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AA45-4FDB-8382-53E7B1E6E774}"/>
              </c:ext>
            </c:extLst>
          </c:dPt>
          <c:dPt>
            <c:idx val="4"/>
            <c:bubble3D val="0"/>
            <c:spPr>
              <a:pattFill prst="ltUpDiag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AA45-4FDB-8382-53E7B1E6E774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Sheet1!$F$73:$F$77</c:f>
              <c:strCache>
                <c:ptCount val="5"/>
                <c:pt idx="0">
                  <c:v>Term Loan</c:v>
                </c:pt>
                <c:pt idx="1">
                  <c:v>STL</c:v>
                </c:pt>
                <c:pt idx="2">
                  <c:v>NSSF</c:v>
                </c:pt>
                <c:pt idx="3">
                  <c:v>ECB</c:v>
                </c:pt>
                <c:pt idx="4">
                  <c:v>Bonds (Including 54EC)</c:v>
                </c:pt>
              </c:strCache>
            </c:strRef>
          </c:cat>
          <c:val>
            <c:numRef>
              <c:f>Sheet1!$G$73:$G$77</c:f>
              <c:numCache>
                <c:formatCode>0%</c:formatCode>
                <c:ptCount val="5"/>
                <c:pt idx="0">
                  <c:v>0.31480985392239397</c:v>
                </c:pt>
                <c:pt idx="1">
                  <c:v>2.4456670823153778E-2</c:v>
                </c:pt>
                <c:pt idx="2">
                  <c:v>4.7412400510157431E-2</c:v>
                </c:pt>
                <c:pt idx="3">
                  <c:v>0.14672048832063248</c:v>
                </c:pt>
                <c:pt idx="4">
                  <c:v>0.46660058642366231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45-4FDB-8382-53E7B1E6E7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585498687664041"/>
          <c:y val="0.19882108486439196"/>
          <c:w val="0.40829002624671917"/>
          <c:h val="0.68048337707786521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9CB0-43DB-864D-996D82AF9577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9CB0-43DB-864D-996D82AF9577}"/>
              </c:ext>
            </c:extLst>
          </c:dPt>
          <c:dPt>
            <c:idx val="2"/>
            <c:bubble3D val="0"/>
            <c:spPr>
              <a:pattFill prst="ltUpDiag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9CB0-43DB-864D-996D82AF9577}"/>
              </c:ext>
            </c:extLst>
          </c:dPt>
          <c:dPt>
            <c:idx val="3"/>
            <c:bubble3D val="0"/>
            <c:spPr>
              <a:pattFill prst="ltUpDiag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4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9CB0-43DB-864D-996D82AF9577}"/>
              </c:ext>
            </c:extLst>
          </c:dPt>
          <c:dPt>
            <c:idx val="4"/>
            <c:bubble3D val="0"/>
            <c:spPr>
              <a:pattFill prst="ltUpDiag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9CB0-43DB-864D-996D82AF957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Term Loan, 32.22%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CB0-43DB-864D-996D82AF9577}"/>
                </c:ext>
              </c:extLst>
            </c:dLbl>
            <c:dLbl>
              <c:idx val="1"/>
              <c:layout>
                <c:manualLayout>
                  <c:x val="8.3333333333333332E-3"/>
                  <c:y val="-9.349593495934951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B0-43DB-864D-996D82AF9577}"/>
                </c:ext>
              </c:extLst>
            </c:dLbl>
            <c:dLbl>
              <c:idx val="2"/>
              <c:layout>
                <c:manualLayout>
                  <c:x val="8.3333333333332309E-3"/>
                  <c:y val="4.0650406504066528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B0-43DB-864D-996D82AF9577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Sheet1!$F$57:$F$61</c:f>
              <c:strCache>
                <c:ptCount val="5"/>
                <c:pt idx="0">
                  <c:v>Term Loan</c:v>
                </c:pt>
                <c:pt idx="1">
                  <c:v>STL</c:v>
                </c:pt>
                <c:pt idx="2">
                  <c:v>NSSF</c:v>
                </c:pt>
                <c:pt idx="3">
                  <c:v>ECB</c:v>
                </c:pt>
                <c:pt idx="4">
                  <c:v>Bonds (Including 54EC)</c:v>
                </c:pt>
              </c:strCache>
            </c:strRef>
          </c:cat>
          <c:val>
            <c:numRef>
              <c:f>Sheet1!$G$57:$G$61</c:f>
              <c:numCache>
                <c:formatCode>0.00%</c:formatCode>
                <c:ptCount val="5"/>
                <c:pt idx="0">
                  <c:v>0.32219049582333198</c:v>
                </c:pt>
                <c:pt idx="1">
                  <c:v>9.6723465330937116E-3</c:v>
                </c:pt>
                <c:pt idx="2">
                  <c:v>4.3401554956189727E-2</c:v>
                </c:pt>
                <c:pt idx="3">
                  <c:v>0.17676591254770205</c:v>
                </c:pt>
                <c:pt idx="4">
                  <c:v>0.44796969013968257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CB0-43DB-864D-996D82AF95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464668660603467E-2"/>
          <c:y val="0.16650517643627877"/>
          <c:w val="0.87753018372703417"/>
          <c:h val="0.614984324876057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Sheet1!$B$90</c:f>
              <c:strCache>
                <c:ptCount val="1"/>
                <c:pt idx="0">
                  <c:v>Net Interest Income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Sheet1!$C$89:$J$89</c:f>
              <c:strCache>
                <c:ptCount val="7"/>
                <c:pt idx="0">
                  <c:v>FY 18</c:v>
                </c:pt>
                <c:pt idx="1">
                  <c:v>FY 19</c:v>
                </c:pt>
                <c:pt idx="2">
                  <c:v>FY 20</c:v>
                </c:pt>
                <c:pt idx="3">
                  <c:v>FY 21</c:v>
                </c:pt>
                <c:pt idx="4">
                  <c:v>FY 22</c:v>
                </c:pt>
                <c:pt idx="5">
                  <c:v>Upto Q3 21</c:v>
                </c:pt>
                <c:pt idx="6">
                  <c:v>Upto Q3 22</c:v>
                </c:pt>
              </c:strCache>
            </c:strRef>
          </c:cat>
          <c:val>
            <c:numRef>
              <c:f>Sheet1!$C$90:$J$90</c:f>
              <c:numCache>
                <c:formatCode>_(* #,##0.00_);_(* \(#,##0.00\);_(* "-"??_);_(@_)</c:formatCode>
                <c:ptCount val="8"/>
                <c:pt idx="0">
                  <c:v>2553.795000000001</c:v>
                </c:pt>
                <c:pt idx="1">
                  <c:v>2781.5840000000007</c:v>
                </c:pt>
                <c:pt idx="2">
                  <c:v>3224.530999999999</c:v>
                </c:pt>
                <c:pt idx="3">
                  <c:v>4514.6099999999997</c:v>
                </c:pt>
                <c:pt idx="4">
                  <c:v>6205.38</c:v>
                </c:pt>
                <c:pt idx="5" formatCode="0.00">
                  <c:v>4629.8930000000018</c:v>
                </c:pt>
                <c:pt idx="6">
                  <c:v>5042.9250000000011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50-4766-B659-6CB53CAAD9D4}"/>
            </c:ext>
          </c:extLst>
        </c:ser>
        <c:ser>
          <c:idx val="1"/>
          <c:order val="1"/>
          <c:tx>
            <c:strRef>
              <c:f>Sheet1!$B$91</c:f>
              <c:strCache>
                <c:ptCount val="1"/>
                <c:pt idx="0">
                  <c:v>PAT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Sheet1!$C$89:$J$89</c:f>
              <c:strCache>
                <c:ptCount val="7"/>
                <c:pt idx="0">
                  <c:v>FY 18</c:v>
                </c:pt>
                <c:pt idx="1">
                  <c:v>FY 19</c:v>
                </c:pt>
                <c:pt idx="2">
                  <c:v>FY 20</c:v>
                </c:pt>
                <c:pt idx="3">
                  <c:v>FY 21</c:v>
                </c:pt>
                <c:pt idx="4">
                  <c:v>FY 22</c:v>
                </c:pt>
                <c:pt idx="5">
                  <c:v>Upto Q3 21</c:v>
                </c:pt>
                <c:pt idx="6">
                  <c:v>Upto Q3 22</c:v>
                </c:pt>
              </c:strCache>
            </c:strRef>
          </c:cat>
          <c:val>
            <c:numRef>
              <c:f>Sheet1!$C$91:$J$91</c:f>
              <c:numCache>
                <c:formatCode>_(* #,##0.00_);_(* \(#,##0.00\);_(* "-"??_);_(@_)</c:formatCode>
                <c:ptCount val="8"/>
                <c:pt idx="0">
                  <c:v>2001.46</c:v>
                </c:pt>
                <c:pt idx="1">
                  <c:v>2139.9328</c:v>
                </c:pt>
                <c:pt idx="2">
                  <c:v>3192.096</c:v>
                </c:pt>
                <c:pt idx="3">
                  <c:v>4416.13</c:v>
                </c:pt>
                <c:pt idx="4">
                  <c:v>6089.83</c:v>
                </c:pt>
                <c:pt idx="5">
                  <c:v>4597.3410000000022</c:v>
                </c:pt>
                <c:pt idx="6">
                  <c:v>5009.308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50-4766-B659-6CB53CAAD9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565494512"/>
        <c:axId val="565492216"/>
      </c:barChart>
      <c:catAx>
        <c:axId val="565494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5492216"/>
        <c:crosses val="autoZero"/>
        <c:auto val="1"/>
        <c:lblAlgn val="ctr"/>
        <c:lblOffset val="100"/>
        <c:noMultiLvlLbl val="0"/>
      </c:catAx>
      <c:valAx>
        <c:axId val="565492216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extTo"/>
        <c:crossAx val="565494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9513208005395411E-2"/>
          <c:y val="4.0791554284612473E-2"/>
          <c:w val="0.27695470414264139"/>
          <c:h val="9.86451905288592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8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0.75065</cdr:x>
      <cdr:y>0.03666</cdr:y>
    </cdr:from>
    <cdr:to>
      <cdr:x>1</cdr:x>
      <cdr:y>0.11444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73CAF52D-98EC-1105-B155-CF4FEF2259F2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431949" y="100564"/>
          <a:ext cx="1140051" cy="213378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9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437" y="1"/>
            <a:ext cx="3037840" cy="4669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3B888-A4CF-44C9-8DE7-59972209E529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1162050"/>
            <a:ext cx="45307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429"/>
            <a:ext cx="3037840" cy="4669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437" y="8829429"/>
            <a:ext cx="3037840" cy="4669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BDFA1-6614-4647-A2CD-A504B7537F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874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55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636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077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0978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244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237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911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32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9BB01-ABEC-4C84-98B0-87A9FACD1E1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7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664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238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067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002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862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BDFA1-6614-4647-A2CD-A504B7537F6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438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BEBEB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 not remove" hidden="1">
            <a:extLst>
              <a:ext uri="{FF2B5EF4-FFF2-40B4-BE49-F238E27FC236}">
                <a16:creationId xmlns:a16="http://schemas.microsoft.com/office/drawing/2014/main" id="{4A9E9F96-A597-59DC-B597-6BACDB49F5AC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6" name="bg 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44583" y="6219449"/>
            <a:ext cx="417575" cy="524256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523" y="6160008"/>
            <a:ext cx="9903460" cy="18415"/>
          </a:xfrm>
          <a:custGeom>
            <a:avLst/>
            <a:gdLst/>
            <a:ahLst/>
            <a:cxnLst/>
            <a:rect l="l" t="t" r="r" b="b"/>
            <a:pathLst>
              <a:path w="9903460" h="18414">
                <a:moveTo>
                  <a:pt x="9902952" y="0"/>
                </a:moveTo>
                <a:lnTo>
                  <a:pt x="0" y="0"/>
                </a:lnTo>
                <a:lnTo>
                  <a:pt x="0" y="18287"/>
                </a:lnTo>
                <a:lnTo>
                  <a:pt x="9902952" y="18287"/>
                </a:lnTo>
                <a:lnTo>
                  <a:pt x="9902952" y="0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905999" cy="67360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BEBEB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BEBEB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44583" y="6219449"/>
            <a:ext cx="417575" cy="52425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905999" cy="67360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523" y="6160008"/>
            <a:ext cx="9903460" cy="18415"/>
          </a:xfrm>
          <a:custGeom>
            <a:avLst/>
            <a:gdLst/>
            <a:ahLst/>
            <a:cxnLst/>
            <a:rect l="l" t="t" r="r" b="b"/>
            <a:pathLst>
              <a:path w="9903460" h="18414">
                <a:moveTo>
                  <a:pt x="9902952" y="0"/>
                </a:moveTo>
                <a:lnTo>
                  <a:pt x="0" y="0"/>
                </a:lnTo>
                <a:lnTo>
                  <a:pt x="0" y="18287"/>
                </a:lnTo>
                <a:lnTo>
                  <a:pt x="9902952" y="18287"/>
                </a:lnTo>
                <a:lnTo>
                  <a:pt x="9902952" y="0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BEBEB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BEBEB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838719"/>
            <a:ext cx="9418320" cy="4846320"/>
          </a:xfrm>
        </p:spPr>
        <p:txBody>
          <a:bodyPr/>
          <a:lstStyle>
            <a:lvl1pPr>
              <a:buClr>
                <a:schemeClr val="tx2"/>
              </a:buClr>
              <a:defRPr>
                <a:latin typeface="Calibri" pitchFamily="34" charset="0"/>
              </a:defRPr>
            </a:lvl1pPr>
            <a:lvl2pPr>
              <a:buClr>
                <a:schemeClr val="tx2"/>
              </a:buClr>
              <a:defRPr>
                <a:latin typeface="Calibri" pitchFamily="34" charset="0"/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1F63F883-2583-495E-8B7F-546D1F15AE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243840" y="5773444"/>
            <a:ext cx="9418320" cy="274320"/>
          </a:xfrm>
          <a:solidFill>
            <a:srgbClr val="FFCDCD"/>
          </a:solidFill>
        </p:spPr>
        <p:txBody>
          <a:bodyPr vert="horz" lIns="0" tIns="0" rIns="0" bIns="0" rtlCol="0" anchor="ctr">
            <a:noAutofit/>
          </a:bodyPr>
          <a:lstStyle>
            <a:lvl1pPr>
              <a:defRPr lang="en-US" b="1" i="1"/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14"/>
          </p:nvPr>
        </p:nvSpPr>
        <p:spPr>
          <a:xfrm>
            <a:off x="243840" y="6230644"/>
            <a:ext cx="7772400" cy="123111"/>
          </a:xfrm>
        </p:spPr>
        <p:txBody>
          <a:bodyPr wrap="square" anchor="t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1" i="1">
                <a:latin typeface="Calibri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3905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244583" y="6219449"/>
            <a:ext cx="417575" cy="52425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47873" y="138811"/>
            <a:ext cx="3810253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84427" y="1525905"/>
            <a:ext cx="7297420" cy="3376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1140" y="6581952"/>
            <a:ext cx="166116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1">
                <a:solidFill>
                  <a:srgbClr val="BEBEB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841747" y="6587353"/>
            <a:ext cx="226060" cy="174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34" Type="http://schemas.openxmlformats.org/officeDocument/2006/relationships/image" Target="../media/image3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Relationship Id="rId35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6543852"/>
            <a:ext cx="16611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25" dirty="0">
                <a:solidFill>
                  <a:srgbClr val="BEBEBE"/>
                </a:solidFill>
                <a:latin typeface="Calibri"/>
                <a:cs typeface="Calibri"/>
              </a:rPr>
              <a:t>PRIVATE </a:t>
            </a:r>
            <a:r>
              <a:rPr sz="1200" b="1" i="1" dirty="0">
                <a:solidFill>
                  <a:srgbClr val="BEBEBE"/>
                </a:solidFill>
                <a:latin typeface="Calibri"/>
                <a:cs typeface="Calibri"/>
              </a:rPr>
              <a:t>&amp;</a:t>
            </a:r>
            <a:r>
              <a:rPr sz="1200" b="1" i="1" spc="-20" dirty="0">
                <a:solidFill>
                  <a:srgbClr val="BEBEBE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BEBEBE"/>
                </a:solidFill>
                <a:latin typeface="Calibri"/>
                <a:cs typeface="Calibri"/>
              </a:rPr>
              <a:t>CONFIDENTIAL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9906000" cy="4930140"/>
            <a:chOff x="0" y="0"/>
            <a:chExt cx="9906000" cy="493014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9906000" cy="1106805"/>
            </a:xfrm>
            <a:custGeom>
              <a:avLst/>
              <a:gdLst/>
              <a:ahLst/>
              <a:cxnLst/>
              <a:rect l="l" t="t" r="r" b="b"/>
              <a:pathLst>
                <a:path w="9906000" h="1106805">
                  <a:moveTo>
                    <a:pt x="0" y="0"/>
                  </a:moveTo>
                  <a:lnTo>
                    <a:pt x="0" y="1106424"/>
                  </a:lnTo>
                  <a:lnTo>
                    <a:pt x="9905999" y="1106424"/>
                  </a:lnTo>
                  <a:lnTo>
                    <a:pt x="99059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E0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138427"/>
              <a:ext cx="9905999" cy="372160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047" y="4866132"/>
              <a:ext cx="9903460" cy="64135"/>
            </a:xfrm>
            <a:custGeom>
              <a:avLst/>
              <a:gdLst/>
              <a:ahLst/>
              <a:cxnLst/>
              <a:rect l="l" t="t" r="r" b="b"/>
              <a:pathLst>
                <a:path w="9903460" h="64135">
                  <a:moveTo>
                    <a:pt x="0" y="64008"/>
                  </a:moveTo>
                  <a:lnTo>
                    <a:pt x="9902952" y="64008"/>
                  </a:lnTo>
                  <a:lnTo>
                    <a:pt x="9902952" y="0"/>
                  </a:lnTo>
                  <a:lnTo>
                    <a:pt x="0" y="0"/>
                  </a:lnTo>
                  <a:lnTo>
                    <a:pt x="0" y="6400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47" y="1094232"/>
              <a:ext cx="9903460" cy="36830"/>
            </a:xfrm>
            <a:custGeom>
              <a:avLst/>
              <a:gdLst/>
              <a:ahLst/>
              <a:cxnLst/>
              <a:rect l="l" t="t" r="r" b="b"/>
              <a:pathLst>
                <a:path w="9903460" h="36830">
                  <a:moveTo>
                    <a:pt x="0" y="36575"/>
                  </a:moveTo>
                  <a:lnTo>
                    <a:pt x="9902951" y="36575"/>
                  </a:lnTo>
                  <a:lnTo>
                    <a:pt x="9902952" y="0"/>
                  </a:lnTo>
                  <a:lnTo>
                    <a:pt x="0" y="0"/>
                  </a:lnTo>
                  <a:lnTo>
                    <a:pt x="0" y="36575"/>
                  </a:lnTo>
                  <a:close/>
                </a:path>
              </a:pathLst>
            </a:custGeom>
            <a:solidFill>
              <a:srgbClr val="3131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5939" y="5166359"/>
            <a:ext cx="773783" cy="918971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2753867" y="5625084"/>
            <a:ext cx="5348605" cy="0"/>
          </a:xfrm>
          <a:custGeom>
            <a:avLst/>
            <a:gdLst/>
            <a:ahLst/>
            <a:cxnLst/>
            <a:rect l="l" t="t" r="r" b="b"/>
            <a:pathLst>
              <a:path w="5348605">
                <a:moveTo>
                  <a:pt x="0" y="0"/>
                </a:moveTo>
                <a:lnTo>
                  <a:pt x="534822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075685" y="5258183"/>
            <a:ext cx="6299200" cy="1293943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R="1590040" algn="ctr">
              <a:lnSpc>
                <a:spcPct val="100000"/>
              </a:lnSpc>
              <a:spcBef>
                <a:spcPts val="509"/>
              </a:spcBef>
            </a:pPr>
            <a:r>
              <a:rPr b="1" spc="-5" dirty="0">
                <a:latin typeface="Cambria"/>
                <a:cs typeface="Cambria"/>
              </a:rPr>
              <a:t>Indian</a:t>
            </a:r>
            <a:r>
              <a:rPr b="1" spc="-25" dirty="0">
                <a:latin typeface="Cambria"/>
                <a:cs typeface="Cambria"/>
              </a:rPr>
              <a:t> Railway</a:t>
            </a:r>
            <a:r>
              <a:rPr b="1" spc="-10" dirty="0">
                <a:latin typeface="Cambria"/>
                <a:cs typeface="Cambria"/>
              </a:rPr>
              <a:t> </a:t>
            </a:r>
            <a:r>
              <a:rPr b="1" spc="-5" dirty="0">
                <a:latin typeface="Cambria"/>
                <a:cs typeface="Cambria"/>
              </a:rPr>
              <a:t>Finance</a:t>
            </a:r>
            <a:r>
              <a:rPr b="1" spc="-15" dirty="0">
                <a:latin typeface="Cambria"/>
                <a:cs typeface="Cambria"/>
              </a:rPr>
              <a:t> </a:t>
            </a:r>
            <a:r>
              <a:rPr b="1" spc="-10" dirty="0">
                <a:latin typeface="Cambria"/>
                <a:cs typeface="Cambria"/>
              </a:rPr>
              <a:t>Corporation</a:t>
            </a:r>
            <a:r>
              <a:rPr b="1" spc="5" dirty="0">
                <a:latin typeface="Cambria"/>
                <a:cs typeface="Cambria"/>
              </a:rPr>
              <a:t> </a:t>
            </a:r>
            <a:r>
              <a:rPr b="1" spc="-5" dirty="0">
                <a:latin typeface="Cambria"/>
                <a:cs typeface="Cambria"/>
              </a:rPr>
              <a:t>Limited</a:t>
            </a:r>
            <a:endParaRPr dirty="0">
              <a:latin typeface="Cambria"/>
              <a:cs typeface="Cambria"/>
            </a:endParaRPr>
          </a:p>
          <a:p>
            <a:pPr marR="1587500" algn="ctr">
              <a:lnSpc>
                <a:spcPct val="100000"/>
              </a:lnSpc>
              <a:spcBef>
                <a:spcPts val="360"/>
              </a:spcBef>
            </a:pPr>
            <a:r>
              <a:rPr lang="en-GB" sz="1600" b="1" spc="-35" dirty="0">
                <a:solidFill>
                  <a:srgbClr val="7E7E7E"/>
                </a:solidFill>
                <a:latin typeface="Cambria"/>
                <a:cs typeface="Cambria"/>
              </a:rPr>
              <a:t>Performance Highlights</a:t>
            </a:r>
          </a:p>
          <a:p>
            <a:pPr marR="1587500" algn="ctr">
              <a:lnSpc>
                <a:spcPct val="100000"/>
              </a:lnSpc>
              <a:spcBef>
                <a:spcPts val="360"/>
              </a:spcBef>
            </a:pPr>
            <a:r>
              <a:rPr lang="en-GB" sz="1600" b="1" spc="-35" dirty="0">
                <a:solidFill>
                  <a:srgbClr val="7E7E7E"/>
                </a:solidFill>
                <a:latin typeface="Cambria"/>
                <a:cs typeface="Cambria"/>
              </a:rPr>
              <a:t> </a:t>
            </a:r>
            <a:r>
              <a:rPr sz="1600" b="1" spc="-35" dirty="0">
                <a:solidFill>
                  <a:srgbClr val="7E7E7E"/>
                </a:solidFill>
                <a:latin typeface="Cambria"/>
                <a:cs typeface="Cambria"/>
              </a:rPr>
              <a:t>For</a:t>
            </a:r>
            <a:r>
              <a:rPr sz="1600" b="1" spc="5" dirty="0">
                <a:solidFill>
                  <a:srgbClr val="7E7E7E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7E7E7E"/>
                </a:solidFill>
                <a:latin typeface="Cambria"/>
                <a:cs typeface="Cambria"/>
              </a:rPr>
              <a:t>Nine</a:t>
            </a:r>
            <a:r>
              <a:rPr lang="en-GB" sz="1600" b="1" spc="-10" dirty="0">
                <a:solidFill>
                  <a:srgbClr val="7E7E7E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7E7E7E"/>
                </a:solidFill>
                <a:latin typeface="Cambria"/>
                <a:cs typeface="Cambria"/>
              </a:rPr>
              <a:t>months</a:t>
            </a:r>
            <a:r>
              <a:rPr sz="1600" b="1" spc="10" dirty="0">
                <a:solidFill>
                  <a:srgbClr val="7E7E7E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7E7E7E"/>
                </a:solidFill>
                <a:latin typeface="Cambria"/>
                <a:cs typeface="Cambria"/>
              </a:rPr>
              <a:t>ended</a:t>
            </a:r>
            <a:r>
              <a:rPr sz="1600" b="1" dirty="0">
                <a:solidFill>
                  <a:srgbClr val="7E7E7E"/>
                </a:solidFill>
                <a:latin typeface="Cambria"/>
                <a:cs typeface="Cambria"/>
              </a:rPr>
              <a:t> 31</a:t>
            </a:r>
            <a:r>
              <a:rPr sz="1575" b="1" baseline="26455" dirty="0">
                <a:solidFill>
                  <a:srgbClr val="7E7E7E"/>
                </a:solidFill>
                <a:latin typeface="Cambria"/>
                <a:cs typeface="Cambria"/>
              </a:rPr>
              <a:t>st</a:t>
            </a:r>
            <a:r>
              <a:rPr sz="1575" b="1" spc="165" baseline="26455" dirty="0">
                <a:solidFill>
                  <a:srgbClr val="7E7E7E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7E7E7E"/>
                </a:solidFill>
                <a:latin typeface="Cambria"/>
                <a:cs typeface="Cambria"/>
              </a:rPr>
              <a:t>December</a:t>
            </a:r>
            <a:r>
              <a:rPr sz="1600" b="1" spc="25" dirty="0">
                <a:solidFill>
                  <a:srgbClr val="7E7E7E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7E7E7E"/>
                </a:solidFill>
                <a:latin typeface="Cambria"/>
                <a:cs typeface="Cambria"/>
              </a:rPr>
              <a:t>202</a:t>
            </a:r>
            <a:r>
              <a:rPr lang="en-IN" sz="1600" b="1" spc="-10" dirty="0">
                <a:solidFill>
                  <a:srgbClr val="7E7E7E"/>
                </a:solidFill>
                <a:latin typeface="Cambria"/>
                <a:cs typeface="Cambria"/>
              </a:rPr>
              <a:t>2</a:t>
            </a:r>
            <a:endParaRPr sz="1800" dirty="0">
              <a:latin typeface="Cambria"/>
              <a:cs typeface="Cambria"/>
            </a:endParaRPr>
          </a:p>
          <a:p>
            <a:pPr marR="43180" algn="r">
              <a:lnSpc>
                <a:spcPct val="100000"/>
              </a:lnSpc>
              <a:spcBef>
                <a:spcPts val="1125"/>
              </a:spcBef>
            </a:pPr>
            <a:r>
              <a:rPr sz="1400" spc="5" dirty="0">
                <a:latin typeface="Cambria"/>
                <a:cs typeface="Cambria"/>
              </a:rPr>
              <a:t>1</a:t>
            </a:r>
            <a:r>
              <a:rPr lang="en-GB" sz="1400" spc="5" dirty="0">
                <a:latin typeface="Cambria"/>
                <a:cs typeface="Cambria"/>
              </a:rPr>
              <a:t>4</a:t>
            </a:r>
            <a:r>
              <a:rPr sz="1350" spc="7" baseline="24691" dirty="0" err="1">
                <a:latin typeface="Cambria"/>
                <a:cs typeface="Cambria"/>
              </a:rPr>
              <a:t>th</a:t>
            </a:r>
            <a:r>
              <a:rPr sz="1350" spc="112" baseline="24691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February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202</a:t>
            </a:r>
            <a:r>
              <a:rPr lang="en-IN" sz="1400" dirty="0">
                <a:latin typeface="Cambria"/>
                <a:cs typeface="Cambria"/>
              </a:rPr>
              <a:t>3</a:t>
            </a:r>
            <a:endParaRPr sz="14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0138" y="251206"/>
            <a:ext cx="31254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Snapshot</a:t>
            </a:r>
            <a:r>
              <a:rPr spc="-55" dirty="0"/>
              <a:t> </a:t>
            </a:r>
            <a:r>
              <a:rPr spc="-5" dirty="0"/>
              <a:t>of</a:t>
            </a:r>
            <a:r>
              <a:rPr spc="-35" dirty="0"/>
              <a:t> </a:t>
            </a:r>
            <a:r>
              <a:rPr spc="-25" dirty="0"/>
              <a:t>Key</a:t>
            </a:r>
            <a:r>
              <a:rPr spc="-30" dirty="0"/>
              <a:t> </a:t>
            </a:r>
            <a:r>
              <a:rPr dirty="0"/>
              <a:t>Financials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276962"/>
              </p:ext>
            </p:extLst>
          </p:nvPr>
        </p:nvGraphicFramePr>
        <p:xfrm>
          <a:off x="686523" y="937171"/>
          <a:ext cx="8457562" cy="45453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48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3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7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21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ts val="1739"/>
                        </a:lnSpc>
                        <a:spcBef>
                          <a:spcPts val="5"/>
                        </a:spcBef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Particulars</a:t>
                      </a:r>
                      <a:endParaRPr sz="1500">
                        <a:latin typeface="Cambria"/>
                        <a:cs typeface="Cambria"/>
                      </a:endParaRPr>
                    </a:p>
                  </a:txBody>
                  <a:tcPr marL="0" marR="0" marT="4445" marB="0">
                    <a:solidFill>
                      <a:srgbClr val="771F2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71F28"/>
                    </a:solidFill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9</a:t>
                      </a:r>
                      <a:r>
                        <a:rPr sz="1500" b="1" spc="-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month</a:t>
                      </a:r>
                      <a:r>
                        <a:rPr lang="en-GB" sz="15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ended</a:t>
                      </a:r>
                      <a:endParaRPr sz="1500" dirty="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solidFill>
                      <a:srgbClr val="771F2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71F28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500" b="1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Year-Ended</a:t>
                      </a:r>
                      <a:endParaRPr sz="1500"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solidFill>
                      <a:srgbClr val="771F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5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71F28"/>
                    </a:solidFill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735"/>
                        </a:lnSpc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31</a:t>
                      </a:r>
                      <a:r>
                        <a:rPr sz="1500" b="1" spc="-7" baseline="22222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st</a:t>
                      </a:r>
                      <a:r>
                        <a:rPr sz="1500" b="1" spc="127" baseline="22222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Dec.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202</a:t>
                      </a:r>
                      <a:r>
                        <a:rPr lang="en-IN" sz="15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</a:t>
                      </a:r>
                    </a:p>
                  </a:txBody>
                  <a:tcPr marL="0" marR="0" marT="0" marB="0">
                    <a:solidFill>
                      <a:srgbClr val="771F28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1735"/>
                        </a:lnSpc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31</a:t>
                      </a:r>
                      <a:r>
                        <a:rPr sz="1500" b="1" spc="-7" baseline="22222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st</a:t>
                      </a:r>
                      <a:r>
                        <a:rPr sz="1500" b="1" spc="135" baseline="22222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Dec.</a:t>
                      </a:r>
                      <a:r>
                        <a:rPr sz="1500" b="1" spc="2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202</a:t>
                      </a:r>
                      <a:r>
                        <a:rPr lang="en-IN" sz="15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1</a:t>
                      </a:r>
                      <a:endParaRPr sz="15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771F28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ts val="1735"/>
                        </a:lnSpc>
                      </a:pPr>
                      <a:r>
                        <a:rPr sz="1500" b="1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Growth</a:t>
                      </a:r>
                      <a:r>
                        <a:rPr sz="1500" b="1" spc="-3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in</a:t>
                      </a:r>
                      <a:r>
                        <a:rPr sz="1500" b="1" spc="-3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%</a:t>
                      </a:r>
                      <a:endParaRPr sz="15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771F28"/>
                    </a:solidFill>
                  </a:tcPr>
                </a:tc>
                <a:tc>
                  <a:txBody>
                    <a:bodyPr/>
                    <a:lstStyle/>
                    <a:p>
                      <a:pPr marR="33020" algn="r">
                        <a:lnSpc>
                          <a:spcPts val="1735"/>
                        </a:lnSpc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31</a:t>
                      </a:r>
                      <a:r>
                        <a:rPr sz="1500" b="1" spc="-7" baseline="22222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st</a:t>
                      </a:r>
                      <a:r>
                        <a:rPr sz="1500" b="1" spc="120" baseline="22222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March</a:t>
                      </a:r>
                      <a:r>
                        <a:rPr sz="1500" b="1" spc="-4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en-IN" sz="1500" b="1" spc="-4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2022</a:t>
                      </a:r>
                      <a:endParaRPr sz="15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solidFill>
                      <a:srgbClr val="771F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2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sz="1500" b="1" spc="-20" dirty="0">
                          <a:latin typeface="Cambria"/>
                          <a:cs typeface="Cambria"/>
                        </a:rPr>
                        <a:t>Revenue</a:t>
                      </a:r>
                      <a:r>
                        <a:rPr sz="15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10" dirty="0">
                          <a:latin typeface="Cambria"/>
                          <a:cs typeface="Cambria"/>
                        </a:rPr>
                        <a:t>from</a:t>
                      </a:r>
                      <a:r>
                        <a:rPr sz="1500" b="1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10" dirty="0">
                          <a:latin typeface="Cambria"/>
                          <a:cs typeface="Cambria"/>
                        </a:rPr>
                        <a:t>Operations</a:t>
                      </a:r>
                      <a:endParaRPr sz="1500">
                        <a:latin typeface="Cambria"/>
                        <a:cs typeface="Cambria"/>
                      </a:endParaRPr>
                    </a:p>
                  </a:txBody>
                  <a:tcPr marL="0" marR="0" marT="1905" marB="0"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IN" sz="1450" dirty="0">
                        <a:latin typeface="Times New Roman"/>
                        <a:cs typeface="Times New Roman"/>
                      </a:endParaRPr>
                    </a:p>
                    <a:p>
                      <a:pPr marR="43180"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17,655.34</a:t>
                      </a:r>
                    </a:p>
                  </a:txBody>
                  <a:tcPr marL="0" marR="0" marT="5080" marB="0"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R="43180"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14,367.54</a:t>
                      </a:r>
                    </a:p>
                  </a:txBody>
                  <a:tcPr marL="0" marR="0" marT="5080" marB="0"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R="12700"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22.88%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20299.26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solidFill>
                      <a:srgbClr val="FBEB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141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sz="1500" b="1" spc="-10" dirty="0">
                          <a:latin typeface="Cambria"/>
                          <a:cs typeface="Cambria"/>
                        </a:rPr>
                        <a:t>Finance</a:t>
                      </a:r>
                      <a:r>
                        <a:rPr sz="1500" b="1" spc="-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10" dirty="0">
                          <a:latin typeface="Cambria"/>
                          <a:cs typeface="Cambria"/>
                        </a:rPr>
                        <a:t>Cost</a:t>
                      </a:r>
                      <a:endParaRPr sz="1500">
                        <a:latin typeface="Cambria"/>
                        <a:cs typeface="Cambria"/>
                      </a:endParaRPr>
                    </a:p>
                  </a:txBody>
                  <a:tcPr marL="0" marR="0" marT="144145" marB="0"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12,552.50</a:t>
                      </a:r>
                    </a:p>
                  </a:txBody>
                  <a:tcPr marL="0" marR="0" marT="152400" marB="0"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 marR="36830" algn="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400" dirty="0">
                          <a:latin typeface="Cambria"/>
                          <a:cs typeface="Cambria"/>
                        </a:rPr>
                        <a:t>9,721.96</a:t>
                      </a:r>
                    </a:p>
                  </a:txBody>
                  <a:tcPr marL="0" marR="0" marT="152400" marB="0"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29.11%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149860" marB="0"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 14,074.78 </a:t>
                      </a:r>
                    </a:p>
                  </a:txBody>
                  <a:tcPr marL="0" marR="0" marT="149860" marB="0">
                    <a:solidFill>
                      <a:srgbClr val="F8D7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268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sz="1500" b="1" spc="-5" dirty="0">
                          <a:latin typeface="Cambria"/>
                          <a:cs typeface="Cambria"/>
                        </a:rPr>
                        <a:t>Net</a:t>
                      </a:r>
                      <a:r>
                        <a:rPr sz="15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10" dirty="0">
                          <a:latin typeface="Cambria"/>
                          <a:cs typeface="Cambria"/>
                        </a:rPr>
                        <a:t>Interest</a:t>
                      </a:r>
                      <a:r>
                        <a:rPr sz="1500" b="1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5" dirty="0">
                          <a:latin typeface="Cambria"/>
                          <a:cs typeface="Cambria"/>
                        </a:rPr>
                        <a:t>Income</a:t>
                      </a:r>
                      <a:endParaRPr sz="1500" dirty="0">
                        <a:latin typeface="Cambria"/>
                        <a:cs typeface="Cambria"/>
                      </a:endParaRPr>
                    </a:p>
                  </a:txBody>
                  <a:tcPr marL="0" marR="0" marT="182880" marB="0"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IN" sz="1300" dirty="0">
                        <a:latin typeface="Times New Roman"/>
                        <a:cs typeface="Times New Roman"/>
                      </a:endParaRPr>
                    </a:p>
                    <a:p>
                      <a:pPr marR="36830"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5,042.92</a:t>
                      </a:r>
                    </a:p>
                  </a:txBody>
                  <a:tcPr marL="0" marR="0" marT="1270" marB="0"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IN" sz="1300" dirty="0">
                        <a:latin typeface="Times New Roman"/>
                        <a:cs typeface="Times New Roman"/>
                      </a:endParaRPr>
                    </a:p>
                    <a:p>
                      <a:pPr marR="36830"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4,629.89</a:t>
                      </a:r>
                    </a:p>
                  </a:txBody>
                  <a:tcPr marL="0" marR="0" marT="1270" marB="0"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en-IN" sz="1250" dirty="0">
                        <a:latin typeface="Times New Roman"/>
                        <a:cs typeface="Times New Roman"/>
                      </a:endParaRPr>
                    </a:p>
                    <a:p>
                      <a:pPr marR="12700"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8.93%</a:t>
                      </a:r>
                    </a:p>
                  </a:txBody>
                  <a:tcPr marL="0" marR="0" marT="5715" marB="0"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6,205.38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5715" marB="0">
                    <a:solidFill>
                      <a:srgbClr val="FBEB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061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sz="1500" b="1" spc="-10" dirty="0">
                          <a:latin typeface="Cambria"/>
                          <a:cs typeface="Cambria"/>
                        </a:rPr>
                        <a:t>Profit</a:t>
                      </a:r>
                      <a:r>
                        <a:rPr sz="1500" b="1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10" dirty="0">
                          <a:latin typeface="Cambria"/>
                          <a:cs typeface="Cambria"/>
                        </a:rPr>
                        <a:t>Before</a:t>
                      </a:r>
                      <a:r>
                        <a:rPr sz="1500" b="1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45" dirty="0">
                          <a:latin typeface="Cambria"/>
                          <a:cs typeface="Cambria"/>
                        </a:rPr>
                        <a:t>Tax</a:t>
                      </a:r>
                      <a:endParaRPr sz="1500">
                        <a:latin typeface="Cambria"/>
                        <a:cs typeface="Cambria"/>
                      </a:endParaRPr>
                    </a:p>
                  </a:txBody>
                  <a:tcPr marL="0" marR="0" marT="193675" marB="0"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lang="en-IN" sz="1300" dirty="0">
                        <a:latin typeface="Times New Roman"/>
                        <a:cs typeface="Times New Roman"/>
                      </a:endParaRPr>
                    </a:p>
                    <a:p>
                      <a:pPr marR="32384"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5,009.31</a:t>
                      </a:r>
                    </a:p>
                  </a:txBody>
                  <a:tcPr marL="0" marR="0" marT="5080" marB="0"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32384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mbria"/>
                          <a:cs typeface="Cambria"/>
                        </a:rPr>
                        <a:t>4,597.34</a:t>
                      </a:r>
                    </a:p>
                  </a:txBody>
                  <a:tcPr marL="0" marR="0" marT="5080" marB="0"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12700"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8.96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%</a:t>
                      </a:r>
                    </a:p>
                  </a:txBody>
                  <a:tcPr marL="0" marR="0" marT="5080" marB="0"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6,090.15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2540" marB="0">
                    <a:solidFill>
                      <a:srgbClr val="F8D7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22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sz="1500" b="1" spc="-10" dirty="0">
                          <a:latin typeface="Cambria"/>
                          <a:cs typeface="Cambria"/>
                        </a:rPr>
                        <a:t>Profit</a:t>
                      </a:r>
                      <a:r>
                        <a:rPr sz="1500" b="1" spc="-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10" dirty="0">
                          <a:latin typeface="Cambria"/>
                          <a:cs typeface="Cambria"/>
                        </a:rPr>
                        <a:t>After </a:t>
                      </a:r>
                      <a:r>
                        <a:rPr sz="1500" b="1" spc="-45" dirty="0">
                          <a:latin typeface="Cambria"/>
                          <a:cs typeface="Cambria"/>
                        </a:rPr>
                        <a:t>Tax</a:t>
                      </a:r>
                      <a:endParaRPr sz="1500">
                        <a:latin typeface="Cambria"/>
                        <a:cs typeface="Cambria"/>
                      </a:endParaRPr>
                    </a:p>
                  </a:txBody>
                  <a:tcPr marL="0" marR="0" marT="3175" marB="0"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lang="en-IN" sz="1350" dirty="0">
                        <a:latin typeface="Times New Roman"/>
                        <a:cs typeface="Times New Roman"/>
                      </a:endParaRPr>
                    </a:p>
                    <a:p>
                      <a:pPr marL="0" marR="32384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5,009.31</a:t>
                      </a:r>
                    </a:p>
                    <a:p>
                      <a:pPr marR="32384" algn="r">
                        <a:lnSpc>
                          <a:spcPct val="100000"/>
                        </a:lnSpc>
                      </a:pPr>
                      <a:endParaRPr lang="en-IN" sz="1400" dirty="0">
                        <a:latin typeface="Cambria"/>
                        <a:cs typeface="Cambria"/>
                      </a:endParaRPr>
                    </a:p>
                  </a:txBody>
                  <a:tcPr marL="0" marR="0" marT="4445" marB="0"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R="32384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mbria"/>
                          <a:cs typeface="Cambria"/>
                        </a:rPr>
                        <a:t>4,597.34</a:t>
                      </a:r>
                    </a:p>
                  </a:txBody>
                  <a:tcPr marL="0" marR="0" marT="4445" marB="0"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R="12700"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8.96%</a:t>
                      </a:r>
                    </a:p>
                  </a:txBody>
                  <a:tcPr marL="0" marR="0" marT="4445" marB="0"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6089.84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1905" marB="0">
                    <a:solidFill>
                      <a:srgbClr val="FBEB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50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sz="1500" b="1" spc="-30" dirty="0">
                          <a:latin typeface="Cambria"/>
                          <a:cs typeface="Cambria"/>
                        </a:rPr>
                        <a:t>Total </a:t>
                      </a:r>
                      <a:r>
                        <a:rPr sz="1500" b="1" spc="-15" dirty="0">
                          <a:latin typeface="Cambria"/>
                          <a:cs typeface="Cambria"/>
                        </a:rPr>
                        <a:t>Comprehensive</a:t>
                      </a:r>
                      <a:r>
                        <a:rPr sz="1500" b="1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500" b="1" spc="-5" dirty="0">
                          <a:latin typeface="Cambria"/>
                          <a:cs typeface="Cambria"/>
                        </a:rPr>
                        <a:t>Income</a:t>
                      </a:r>
                      <a:endParaRPr sz="1500">
                        <a:latin typeface="Cambria"/>
                        <a:cs typeface="Cambria"/>
                      </a:endParaRPr>
                    </a:p>
                  </a:txBody>
                  <a:tcPr marL="0" marR="0" marT="5080" marB="0"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IN" sz="1350" dirty="0">
                        <a:latin typeface="Times New Roman"/>
                        <a:cs typeface="Times New Roman"/>
                      </a:endParaRPr>
                    </a:p>
                    <a:p>
                      <a:pPr marR="32384"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5,014.59</a:t>
                      </a:r>
                    </a:p>
                  </a:txBody>
                  <a:tcPr marL="0" marR="0" marT="6350" marB="0"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R="32384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ambria"/>
                          <a:cs typeface="Cambria"/>
                        </a:rPr>
                        <a:t>4,597.67</a:t>
                      </a:r>
                    </a:p>
                  </a:txBody>
                  <a:tcPr marL="0" marR="0" marT="6350" marB="0"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R="12700"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9.07</a:t>
                      </a:r>
                      <a:r>
                        <a:rPr sz="1400" dirty="0">
                          <a:latin typeface="Cambria"/>
                          <a:cs typeface="Cambria"/>
                        </a:rPr>
                        <a:t>%</a:t>
                      </a:r>
                    </a:p>
                  </a:txBody>
                  <a:tcPr marL="0" marR="0" marT="6350" marB="0"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IN" sz="14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IN" sz="1400" dirty="0">
                          <a:latin typeface="Cambria"/>
                          <a:cs typeface="Cambria"/>
                        </a:rPr>
                        <a:t>6,089.34</a:t>
                      </a:r>
                    </a:p>
                  </a:txBody>
                  <a:tcPr marL="0" marR="0" marT="1270" marB="0">
                    <a:solidFill>
                      <a:srgbClr val="F8D7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473822" y="5766917"/>
            <a:ext cx="17665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mbria"/>
                <a:cs typeface="Cambria"/>
              </a:rPr>
              <a:t>All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figures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are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in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INR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Crore</a:t>
            </a:r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0" y="2590800"/>
            <a:ext cx="5181599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dirty="0"/>
              <a:t>Thank</a:t>
            </a:r>
            <a:r>
              <a:rPr sz="3600" spc="-95" dirty="0"/>
              <a:t> </a:t>
            </a:r>
            <a:r>
              <a:rPr sz="3600" spc="-65" dirty="0"/>
              <a:t>You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44583" y="6219449"/>
            <a:ext cx="417575" cy="52425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905999" cy="673608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523" y="6160008"/>
            <a:ext cx="9903460" cy="18415"/>
          </a:xfrm>
          <a:custGeom>
            <a:avLst/>
            <a:gdLst/>
            <a:ahLst/>
            <a:cxnLst/>
            <a:rect l="l" t="t" r="r" b="b"/>
            <a:pathLst>
              <a:path w="9903460" h="18414">
                <a:moveTo>
                  <a:pt x="9902952" y="0"/>
                </a:moveTo>
                <a:lnTo>
                  <a:pt x="0" y="0"/>
                </a:lnTo>
                <a:lnTo>
                  <a:pt x="0" y="18287"/>
                </a:lnTo>
                <a:lnTo>
                  <a:pt x="9902952" y="18287"/>
                </a:lnTo>
                <a:lnTo>
                  <a:pt x="9902952" y="0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970" y="1343913"/>
            <a:ext cx="9298229" cy="37122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625" indent="-99060">
              <a:lnSpc>
                <a:spcPct val="100000"/>
              </a:lnSpc>
              <a:spcBef>
                <a:spcPts val="100"/>
              </a:spcBef>
              <a:buChar char="*"/>
              <a:tabLst>
                <a:tab pos="175260" algn="l"/>
              </a:tabLst>
            </a:pPr>
            <a:r>
              <a:rPr sz="1200" spc="-5" dirty="0">
                <a:latin typeface="Cambria"/>
                <a:cs typeface="Cambria"/>
              </a:rPr>
              <a:t>The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presentation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prepared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based </a:t>
            </a:r>
            <a:r>
              <a:rPr sz="1200" dirty="0">
                <a:latin typeface="Cambria"/>
                <a:cs typeface="Cambria"/>
              </a:rPr>
              <a:t>on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unaudited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financial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statements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 </a:t>
            </a:r>
            <a:r>
              <a:rPr sz="1200" spc="-10" dirty="0">
                <a:latin typeface="Cambria"/>
                <a:cs typeface="Cambria"/>
              </a:rPr>
              <a:t>IRFC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lang="en-GB" sz="1200" dirty="0">
                <a:latin typeface="Cambria"/>
                <a:cs typeface="Cambria"/>
              </a:rPr>
              <a:t>for </a:t>
            </a:r>
            <a:r>
              <a:rPr lang="en-IN" sz="1200" spc="-5" dirty="0">
                <a:latin typeface="Cambria"/>
                <a:cs typeface="Cambria"/>
              </a:rPr>
              <a:t>nine months period </a:t>
            </a:r>
            <a:r>
              <a:rPr sz="1200" spc="-5" dirty="0">
                <a:latin typeface="Cambria"/>
                <a:cs typeface="Cambria"/>
              </a:rPr>
              <a:t>ended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5" dirty="0">
                <a:latin typeface="Cambria"/>
                <a:cs typeface="Cambria"/>
              </a:rPr>
              <a:t>31</a:t>
            </a:r>
            <a:r>
              <a:rPr sz="1200" spc="7" baseline="24305" dirty="0">
                <a:latin typeface="Cambria"/>
                <a:cs typeface="Cambria"/>
              </a:rPr>
              <a:t>st</a:t>
            </a:r>
            <a:r>
              <a:rPr sz="1200" spc="157" baseline="2430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December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202</a:t>
            </a:r>
            <a:r>
              <a:rPr lang="en-IN" sz="1200" spc="-5" dirty="0">
                <a:latin typeface="Cambria"/>
                <a:cs typeface="Cambria"/>
              </a:rPr>
              <a:t>2</a:t>
            </a:r>
            <a:endParaRPr sz="12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mbria"/>
              <a:buChar char="*"/>
            </a:pPr>
            <a:endParaRPr sz="1100" dirty="0">
              <a:latin typeface="Cambria"/>
              <a:cs typeface="Cambria"/>
            </a:endParaRPr>
          </a:p>
          <a:p>
            <a:pPr marL="76200" marR="166370">
              <a:lnSpc>
                <a:spcPct val="90100"/>
              </a:lnSpc>
              <a:buChar char="*"/>
              <a:tabLst>
                <a:tab pos="175260" algn="l"/>
              </a:tabLst>
            </a:pPr>
            <a:r>
              <a:rPr sz="1200" spc="-5" dirty="0">
                <a:latin typeface="Cambria"/>
                <a:cs typeface="Cambria"/>
              </a:rPr>
              <a:t>There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possibility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Ind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financial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results and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the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additional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disclosures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to </a:t>
            </a:r>
            <a:r>
              <a:rPr sz="1200" spc="-5" dirty="0">
                <a:latin typeface="Cambria"/>
                <a:cs typeface="Cambria"/>
              </a:rPr>
              <a:t>be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updated, modified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or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amended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because</a:t>
            </a:r>
            <a:r>
              <a:rPr sz="1200" spc="-5" dirty="0">
                <a:latin typeface="Cambria"/>
                <a:cs typeface="Cambria"/>
              </a:rPr>
              <a:t> of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adjustments 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which </a:t>
            </a:r>
            <a:r>
              <a:rPr sz="1200" spc="-10" dirty="0">
                <a:latin typeface="Cambria"/>
                <a:cs typeface="Cambria"/>
              </a:rPr>
              <a:t>may</a:t>
            </a:r>
            <a:r>
              <a:rPr sz="1200" dirty="0">
                <a:latin typeface="Cambria"/>
                <a:cs typeface="Cambria"/>
              </a:rPr>
              <a:t> be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required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to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be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made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on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account </a:t>
            </a:r>
            <a:r>
              <a:rPr sz="1200" dirty="0">
                <a:latin typeface="Cambria"/>
                <a:cs typeface="Cambria"/>
              </a:rPr>
              <a:t>of </a:t>
            </a:r>
            <a:r>
              <a:rPr sz="1200" spc="-5" dirty="0">
                <a:latin typeface="Cambria"/>
                <a:cs typeface="Cambria"/>
              </a:rPr>
              <a:t>introduction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</a:t>
            </a:r>
            <a:r>
              <a:rPr sz="1200" spc="-5" dirty="0">
                <a:latin typeface="Cambria"/>
                <a:cs typeface="Cambria"/>
              </a:rPr>
              <a:t> new Standards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or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its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interpretation,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receipt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 </a:t>
            </a:r>
            <a:r>
              <a:rPr sz="1200" spc="-5" dirty="0">
                <a:latin typeface="Cambria"/>
                <a:cs typeface="Cambria"/>
              </a:rPr>
              <a:t>guidelines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or</a:t>
            </a:r>
            <a:r>
              <a:rPr sz="1200" spc="3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circulars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from 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regulatory </a:t>
            </a:r>
            <a:r>
              <a:rPr sz="1200" spc="-5" dirty="0">
                <a:latin typeface="Cambria"/>
                <a:cs typeface="Cambria"/>
              </a:rPr>
              <a:t>bodies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and/or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Reserve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Bank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</a:t>
            </a:r>
            <a:r>
              <a:rPr sz="1200" spc="-5" dirty="0">
                <a:latin typeface="Cambria"/>
                <a:cs typeface="Cambria"/>
              </a:rPr>
              <a:t> India</a:t>
            </a:r>
            <a:endParaRPr sz="12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Cambria"/>
              <a:buChar char="*"/>
            </a:pPr>
            <a:endParaRPr sz="1100" dirty="0">
              <a:latin typeface="Cambria"/>
              <a:cs typeface="Cambria"/>
            </a:endParaRPr>
          </a:p>
          <a:p>
            <a:pPr marL="76200" marR="68580">
              <a:lnSpc>
                <a:spcPts val="1300"/>
              </a:lnSpc>
              <a:buChar char="*"/>
              <a:tabLst>
                <a:tab pos="175260" algn="l"/>
              </a:tabLst>
            </a:pPr>
            <a:r>
              <a:rPr sz="1200" spc="-5" dirty="0">
                <a:latin typeface="Cambria"/>
                <a:cs typeface="Cambria"/>
              </a:rPr>
              <a:t>This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presentation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may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contain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statements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which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reflects managements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current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views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and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estimates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and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may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not</a:t>
            </a:r>
            <a:r>
              <a:rPr sz="1200" dirty="0">
                <a:latin typeface="Cambria"/>
                <a:cs typeface="Cambria"/>
              </a:rPr>
              <a:t> be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constructed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as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15" dirty="0">
                <a:latin typeface="Cambria"/>
                <a:cs typeface="Cambria"/>
              </a:rPr>
              <a:t>forward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looking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statements.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The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future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15" dirty="0">
                <a:latin typeface="Cambria"/>
                <a:cs typeface="Cambria"/>
              </a:rPr>
              <a:t>involves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uncertainties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and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risk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that could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cause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actual </a:t>
            </a:r>
            <a:r>
              <a:rPr sz="1200" spc="-5" dirty="0">
                <a:latin typeface="Cambria"/>
                <a:cs typeface="Cambria"/>
              </a:rPr>
              <a:t>results </a:t>
            </a:r>
            <a:r>
              <a:rPr sz="1200" spc="-10" dirty="0">
                <a:latin typeface="Cambria"/>
                <a:cs typeface="Cambria"/>
              </a:rPr>
              <a:t>to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differ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materiality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from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the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current</a:t>
            </a:r>
            <a:r>
              <a:rPr sz="1200" spc="2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views 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being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expressed.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Potential</a:t>
            </a:r>
            <a:r>
              <a:rPr sz="1200" spc="-5" dirty="0">
                <a:latin typeface="Cambria"/>
                <a:cs typeface="Cambria"/>
              </a:rPr>
              <a:t> uncertainties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and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risk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include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factors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such as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general</a:t>
            </a:r>
            <a:r>
              <a:rPr sz="1200" spc="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economic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conditions,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currency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fluctuations,</a:t>
            </a:r>
            <a:r>
              <a:rPr sz="1200" spc="3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competitive 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product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and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pricing pressures, industrial relations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and</a:t>
            </a:r>
            <a:r>
              <a:rPr sz="1200" spc="-10" dirty="0">
                <a:latin typeface="Cambria"/>
                <a:cs typeface="Cambria"/>
              </a:rPr>
              <a:t> regulatory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developments.</a:t>
            </a:r>
            <a:endParaRPr sz="1200" dirty="0">
              <a:latin typeface="Cambria"/>
              <a:cs typeface="Cambria"/>
            </a:endParaRPr>
          </a:p>
          <a:p>
            <a:pPr marL="176530" indent="-100965">
              <a:lnSpc>
                <a:spcPct val="100000"/>
              </a:lnSpc>
              <a:spcBef>
                <a:spcPts val="1085"/>
              </a:spcBef>
              <a:buChar char="*"/>
              <a:tabLst>
                <a:tab pos="177165" algn="l"/>
              </a:tabLst>
            </a:pPr>
            <a:r>
              <a:rPr lang="en-IN" sz="1200" spc="-10" dirty="0">
                <a:latin typeface="Cambria"/>
                <a:cs typeface="Cambria"/>
              </a:rPr>
              <a:t>W</a:t>
            </a:r>
            <a:r>
              <a:rPr sz="1200" spc="-10" dirty="0">
                <a:latin typeface="Cambria"/>
                <a:cs typeface="Cambria"/>
              </a:rPr>
              <a:t>e</a:t>
            </a:r>
            <a:r>
              <a:rPr sz="1200" spc="-5" dirty="0">
                <a:latin typeface="Cambria"/>
                <a:cs typeface="Cambria"/>
              </a:rPr>
              <a:t> do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not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update </a:t>
            </a:r>
            <a:r>
              <a:rPr sz="1200" spc="-15" dirty="0">
                <a:latin typeface="Cambria"/>
                <a:cs typeface="Cambria"/>
              </a:rPr>
              <a:t>forward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looking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statements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15" dirty="0">
                <a:latin typeface="Cambria"/>
                <a:cs typeface="Cambria"/>
              </a:rPr>
              <a:t>retrospectively.</a:t>
            </a:r>
            <a:r>
              <a:rPr sz="1200" spc="-3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Such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statements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are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valid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on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the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date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 </a:t>
            </a:r>
            <a:r>
              <a:rPr sz="1200" spc="-5" dirty="0">
                <a:latin typeface="Cambria"/>
                <a:cs typeface="Cambria"/>
              </a:rPr>
              <a:t>publication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and </a:t>
            </a:r>
            <a:r>
              <a:rPr sz="1200" dirty="0">
                <a:latin typeface="Cambria"/>
                <a:cs typeface="Cambria"/>
              </a:rPr>
              <a:t>can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be</a:t>
            </a:r>
            <a:r>
              <a:rPr sz="1200" spc="4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super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ceded.</a:t>
            </a:r>
            <a:endParaRPr sz="1200" dirty="0">
              <a:latin typeface="Cambria"/>
              <a:cs typeface="Cambria"/>
            </a:endParaRPr>
          </a:p>
          <a:p>
            <a:pPr marL="174625" indent="-99060">
              <a:lnSpc>
                <a:spcPct val="100000"/>
              </a:lnSpc>
              <a:spcBef>
                <a:spcPts val="1190"/>
              </a:spcBef>
              <a:buChar char="*"/>
              <a:tabLst>
                <a:tab pos="175260" algn="l"/>
              </a:tabLst>
            </a:pPr>
            <a:r>
              <a:rPr lang="en-IN" sz="1200" spc="-5" dirty="0">
                <a:latin typeface="Cambria"/>
                <a:cs typeface="Cambria"/>
              </a:rPr>
              <a:t>Figures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are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regrouped </a:t>
            </a:r>
            <a:r>
              <a:rPr sz="1200" dirty="0">
                <a:latin typeface="Cambria"/>
                <a:cs typeface="Cambria"/>
              </a:rPr>
              <a:t>/</a:t>
            </a:r>
            <a:r>
              <a:rPr sz="1200" spc="-5" dirty="0">
                <a:latin typeface="Cambria"/>
                <a:cs typeface="Cambria"/>
              </a:rPr>
              <a:t> reclassified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to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make</a:t>
            </a:r>
            <a:r>
              <a:rPr sz="1200" dirty="0">
                <a:latin typeface="Cambria"/>
                <a:cs typeface="Cambria"/>
              </a:rPr>
              <a:t> them </a:t>
            </a:r>
            <a:r>
              <a:rPr sz="1200" spc="-10" dirty="0">
                <a:latin typeface="Cambria"/>
                <a:cs typeface="Cambria"/>
              </a:rPr>
              <a:t>comparable.</a:t>
            </a:r>
            <a:endParaRPr sz="1200" dirty="0">
              <a:latin typeface="Cambria"/>
              <a:cs typeface="Cambria"/>
            </a:endParaRPr>
          </a:p>
          <a:p>
            <a:pPr marL="174625" indent="-99060">
              <a:lnSpc>
                <a:spcPct val="100000"/>
              </a:lnSpc>
              <a:spcBef>
                <a:spcPts val="1150"/>
              </a:spcBef>
              <a:buChar char="*"/>
              <a:tabLst>
                <a:tab pos="175260" algn="l"/>
              </a:tabLst>
            </a:pPr>
            <a:r>
              <a:rPr sz="1200" spc="-5" dirty="0">
                <a:latin typeface="Cambria"/>
                <a:cs typeface="Cambria"/>
              </a:rPr>
              <a:t>Analytical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data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are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best</a:t>
            </a:r>
            <a:r>
              <a:rPr sz="1200" spc="-5" dirty="0">
                <a:latin typeface="Cambria"/>
                <a:cs typeface="Cambria"/>
              </a:rPr>
              <a:t> estimates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to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facilitates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understanding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 </a:t>
            </a:r>
            <a:r>
              <a:rPr sz="1200" spc="-5" dirty="0">
                <a:latin typeface="Cambria"/>
                <a:cs typeface="Cambria"/>
              </a:rPr>
              <a:t>business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and not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meant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to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reconcile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reported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figures.</a:t>
            </a:r>
            <a:endParaRPr sz="1200" dirty="0">
              <a:latin typeface="Cambria"/>
              <a:cs typeface="Cambria"/>
            </a:endParaRPr>
          </a:p>
          <a:p>
            <a:pPr marL="174625" indent="-99060">
              <a:lnSpc>
                <a:spcPct val="100000"/>
              </a:lnSpc>
              <a:spcBef>
                <a:spcPts val="1155"/>
              </a:spcBef>
              <a:buChar char="*"/>
              <a:tabLst>
                <a:tab pos="175260" algn="l"/>
              </a:tabLst>
            </a:pPr>
            <a:r>
              <a:rPr sz="1200" spc="-10" dirty="0">
                <a:latin typeface="Cambria"/>
                <a:cs typeface="Cambria"/>
              </a:rPr>
              <a:t>Answers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will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be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15" dirty="0">
                <a:latin typeface="Cambria"/>
                <a:cs typeface="Cambria"/>
              </a:rPr>
              <a:t>given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only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to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non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price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sensitive </a:t>
            </a:r>
            <a:r>
              <a:rPr sz="1200" dirty="0">
                <a:latin typeface="Cambria"/>
                <a:cs typeface="Cambria"/>
              </a:rPr>
              <a:t>questions.</a:t>
            </a:r>
          </a:p>
          <a:p>
            <a:pPr>
              <a:lnSpc>
                <a:spcPct val="100000"/>
              </a:lnSpc>
              <a:spcBef>
                <a:spcPts val="25"/>
              </a:spcBef>
              <a:buFont typeface="Cambria"/>
              <a:buChar char="*"/>
            </a:pPr>
            <a:endParaRPr sz="1100" dirty="0">
              <a:latin typeface="Cambria"/>
              <a:cs typeface="Cambria"/>
            </a:endParaRPr>
          </a:p>
          <a:p>
            <a:pPr marL="76200" marR="290830">
              <a:lnSpc>
                <a:spcPts val="1300"/>
              </a:lnSpc>
              <a:buChar char="*"/>
              <a:tabLst>
                <a:tab pos="175260" algn="l"/>
              </a:tabLst>
            </a:pPr>
            <a:r>
              <a:rPr sz="1200" spc="-5" dirty="0">
                <a:latin typeface="Cambria"/>
                <a:cs typeface="Cambria"/>
              </a:rPr>
              <a:t>This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presentation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for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information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purpose</a:t>
            </a:r>
            <a:r>
              <a:rPr sz="1200" spc="-10" dirty="0">
                <a:latin typeface="Cambria"/>
                <a:cs typeface="Cambria"/>
              </a:rPr>
              <a:t> only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and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do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not constitute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an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offer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or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recommendation</a:t>
            </a:r>
            <a:r>
              <a:rPr sz="1200" spc="2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to buy</a:t>
            </a:r>
            <a:r>
              <a:rPr sz="1200" dirty="0">
                <a:latin typeface="Cambria"/>
                <a:cs typeface="Cambria"/>
              </a:rPr>
              <a:t> or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sell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any</a:t>
            </a:r>
            <a:r>
              <a:rPr sz="1200" dirty="0">
                <a:latin typeface="Cambria"/>
                <a:cs typeface="Cambria"/>
              </a:rPr>
              <a:t> securities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 </a:t>
            </a:r>
            <a:r>
              <a:rPr sz="1200" spc="-10" dirty="0">
                <a:latin typeface="Cambria"/>
                <a:cs typeface="Cambria"/>
              </a:rPr>
              <a:t>IRFC. 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Any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action </a:t>
            </a:r>
            <a:r>
              <a:rPr sz="1200" spc="-10" dirty="0">
                <a:latin typeface="Cambria"/>
                <a:cs typeface="Cambria"/>
              </a:rPr>
              <a:t>taken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by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you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on </a:t>
            </a:r>
            <a:r>
              <a:rPr sz="1200" spc="-5" dirty="0">
                <a:latin typeface="Cambria"/>
                <a:cs typeface="Cambria"/>
              </a:rPr>
              <a:t>the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basis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 </a:t>
            </a:r>
            <a:r>
              <a:rPr sz="1200" spc="-5" dirty="0">
                <a:latin typeface="Cambria"/>
                <a:cs typeface="Cambria"/>
              </a:rPr>
              <a:t>information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contained in </a:t>
            </a:r>
            <a:r>
              <a:rPr sz="1200" spc="-5" dirty="0">
                <a:latin typeface="Cambria"/>
                <a:cs typeface="Cambria"/>
              </a:rPr>
              <a:t>presentation </a:t>
            </a:r>
            <a:r>
              <a:rPr sz="1200" dirty="0">
                <a:latin typeface="Cambria"/>
                <a:cs typeface="Cambria"/>
              </a:rPr>
              <a:t>is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your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responsibility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alone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and </a:t>
            </a:r>
            <a:r>
              <a:rPr sz="1200" spc="-10" dirty="0">
                <a:latin typeface="Cambria"/>
                <a:cs typeface="Cambria"/>
              </a:rPr>
              <a:t>IRFC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or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its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directors</a:t>
            </a:r>
            <a:r>
              <a:rPr sz="1200" dirty="0">
                <a:latin typeface="Cambria"/>
                <a:cs typeface="Cambria"/>
              </a:rPr>
              <a:t> or 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employees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will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not </a:t>
            </a:r>
            <a:r>
              <a:rPr sz="1200" dirty="0">
                <a:latin typeface="Cambria"/>
                <a:cs typeface="Cambria"/>
              </a:rPr>
              <a:t>be </a:t>
            </a:r>
            <a:r>
              <a:rPr sz="1200" spc="-5" dirty="0">
                <a:latin typeface="Cambria"/>
                <a:cs typeface="Cambria"/>
              </a:rPr>
              <a:t>liable </a:t>
            </a:r>
            <a:r>
              <a:rPr sz="1200" dirty="0">
                <a:latin typeface="Cambria"/>
                <a:cs typeface="Cambria"/>
              </a:rPr>
              <a:t>in </a:t>
            </a:r>
            <a:r>
              <a:rPr sz="1200" spc="-10" dirty="0">
                <a:latin typeface="Cambria"/>
                <a:cs typeface="Cambria"/>
              </a:rPr>
              <a:t>any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manner</a:t>
            </a:r>
            <a:r>
              <a:rPr sz="1200" spc="2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for </a:t>
            </a:r>
            <a:r>
              <a:rPr sz="1200" spc="-5" dirty="0">
                <a:latin typeface="Cambria"/>
                <a:cs typeface="Cambria"/>
              </a:rPr>
              <a:t>the consequences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</a:t>
            </a:r>
            <a:r>
              <a:rPr sz="1200" spc="26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such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actions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taken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by </a:t>
            </a:r>
            <a:r>
              <a:rPr sz="1200" spc="-10" dirty="0">
                <a:latin typeface="Cambria"/>
                <a:cs typeface="Cambria"/>
              </a:rPr>
              <a:t>you.</a:t>
            </a:r>
            <a:endParaRPr sz="1200" dirty="0">
              <a:latin typeface="Cambria"/>
              <a:cs typeface="Cambri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68292" y="175006"/>
            <a:ext cx="12954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</a:t>
            </a:r>
            <a:r>
              <a:rPr spc="5" dirty="0"/>
              <a:t>i</a:t>
            </a:r>
            <a:r>
              <a:rPr dirty="0"/>
              <a:t>scl</a:t>
            </a:r>
            <a:r>
              <a:rPr spc="-10" dirty="0"/>
              <a:t>a</a:t>
            </a:r>
            <a:r>
              <a:rPr dirty="0"/>
              <a:t>i</a:t>
            </a:r>
            <a:r>
              <a:rPr spc="-5" dirty="0"/>
              <a:t>mer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6543852"/>
            <a:ext cx="16611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25" dirty="0">
                <a:solidFill>
                  <a:srgbClr val="BEBEBE"/>
                </a:solidFill>
                <a:latin typeface="Calibri"/>
                <a:cs typeface="Calibri"/>
              </a:rPr>
              <a:t>PRIVATE</a:t>
            </a:r>
            <a:r>
              <a:rPr sz="1200" b="1" i="1" spc="-20" dirty="0">
                <a:solidFill>
                  <a:srgbClr val="BEBEBE"/>
                </a:solidFill>
                <a:latin typeface="Calibri"/>
                <a:cs typeface="Calibri"/>
              </a:rPr>
              <a:t> </a:t>
            </a:r>
            <a:r>
              <a:rPr sz="1200" b="1" i="1" dirty="0">
                <a:solidFill>
                  <a:srgbClr val="BEBEBE"/>
                </a:solidFill>
                <a:latin typeface="Calibri"/>
                <a:cs typeface="Calibri"/>
              </a:rPr>
              <a:t>&amp;</a:t>
            </a:r>
            <a:r>
              <a:rPr sz="1200" b="1" i="1" spc="-15" dirty="0">
                <a:solidFill>
                  <a:srgbClr val="BEBEBE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BEBEBE"/>
                </a:solidFill>
                <a:latin typeface="Calibri"/>
                <a:cs typeface="Calibri"/>
              </a:rPr>
              <a:t>CONFIDENTIAL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44583" y="6219449"/>
            <a:ext cx="417575" cy="52425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905999" cy="67360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79470" y="199720"/>
            <a:ext cx="320675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Financials-</a:t>
            </a:r>
            <a:r>
              <a:rPr spc="-30" dirty="0"/>
              <a:t> </a:t>
            </a:r>
            <a:r>
              <a:rPr dirty="0"/>
              <a:t>P &amp;</a:t>
            </a:r>
            <a:r>
              <a:rPr spc="-25" dirty="0"/>
              <a:t> </a:t>
            </a:r>
            <a:r>
              <a:rPr dirty="0"/>
              <a:t>L </a:t>
            </a:r>
            <a:r>
              <a:rPr spc="-5" dirty="0"/>
              <a:t>Statement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876927" y="6499352"/>
            <a:ext cx="1543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Calibri"/>
                <a:cs typeface="Calibri"/>
              </a:rPr>
              <a:t>13</a:t>
            </a:r>
            <a:endParaRPr sz="1000">
              <a:latin typeface="Calibri"/>
              <a:cs typeface="Calibri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6E0783D-1E4F-1182-F10E-4A0ABE9C4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25808"/>
              </p:ext>
            </p:extLst>
          </p:nvPr>
        </p:nvGraphicFramePr>
        <p:xfrm>
          <a:off x="1033145" y="709172"/>
          <a:ext cx="8147328" cy="555778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072255">
                  <a:extLst>
                    <a:ext uri="{9D8B030D-6E8A-4147-A177-3AD203B41FA5}">
                      <a16:colId xmlns:a16="http://schemas.microsoft.com/office/drawing/2014/main" val="255021542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6368231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941204350"/>
                    </a:ext>
                  </a:extLst>
                </a:gridCol>
                <a:gridCol w="1103273">
                  <a:extLst>
                    <a:ext uri="{9D8B030D-6E8A-4147-A177-3AD203B41FA5}">
                      <a16:colId xmlns:a16="http://schemas.microsoft.com/office/drawing/2014/main" val="2847530728"/>
                    </a:ext>
                  </a:extLst>
                </a:gridCol>
              </a:tblGrid>
              <a:tr h="10669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Statement of Profit and Loss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01071"/>
                  </a:ext>
                </a:extLst>
              </a:tr>
              <a:tr h="151008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sz="800" b="1" u="none" strike="noStrike" dirty="0">
                          <a:effectLst/>
                        </a:rPr>
                        <a:t>(All amounts in INR Crore, unless stated otherwise</a:t>
                      </a:r>
                      <a:r>
                        <a:rPr lang="en-US" sz="1100" b="1" u="none" strike="noStrike" dirty="0">
                          <a:effectLst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333303"/>
                  </a:ext>
                </a:extLst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Profit &amp; Loss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780267"/>
                  </a:ext>
                </a:extLst>
              </a:tr>
              <a:tr h="296180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Particulars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For Nine Months </a:t>
                      </a:r>
                    </a:p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Ended 31.12.2022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For Nine Months </a:t>
                      </a:r>
                    </a:p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Ended 31.12.2021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u="none" strike="noStrike" dirty="0">
                          <a:effectLst/>
                        </a:rPr>
                        <a:t>FY 21-22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extLst>
                  <a:ext uri="{0D108BD9-81ED-4DB2-BD59-A6C34878D82A}">
                    <a16:rowId xmlns:a16="http://schemas.microsoft.com/office/drawing/2014/main" val="909780970"/>
                  </a:ext>
                </a:extLst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</a:rPr>
                        <a:t>Revenue From Operations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b"/>
                </a:tc>
                <a:extLst>
                  <a:ext uri="{0D108BD9-81ED-4DB2-BD59-A6C34878D82A}">
                    <a16:rowId xmlns:a16="http://schemas.microsoft.com/office/drawing/2014/main" val="3736649974"/>
                  </a:ext>
                </a:extLst>
              </a:tr>
              <a:tr h="2961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Interest Income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5548.80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5381.71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7294.67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6355305"/>
                  </a:ext>
                </a:extLst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Dividend Income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0113136"/>
                  </a:ext>
                </a:extLst>
              </a:tr>
              <a:tr h="2961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Lease Income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12106.41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8985.43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13003.60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377813"/>
                  </a:ext>
                </a:extLst>
              </a:tr>
              <a:tr h="2961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</a:rPr>
                        <a:t>Total Revenue From Operations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17655.34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14367.54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20299.26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1591680"/>
                  </a:ext>
                </a:extLst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Other Income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0784948"/>
                  </a:ext>
                </a:extLst>
              </a:tr>
              <a:tr h="2961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</a:rPr>
                        <a:t>Total Income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17659.89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14368.80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20301.60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4995568"/>
                  </a:ext>
                </a:extLst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>
                          <a:effectLst/>
                        </a:rPr>
                        <a:t>Expenses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7817929"/>
                  </a:ext>
                </a:extLst>
              </a:tr>
              <a:tr h="19251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Finance Costs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12552.51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9721.96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14074.78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366717"/>
                  </a:ext>
                </a:extLst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>
                          <a:effectLst/>
                        </a:rPr>
                        <a:t>Impairment on Financial Instruments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1769058"/>
                  </a:ext>
                </a:extLst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Employee Benefit Expense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6233594"/>
                  </a:ext>
                </a:extLst>
              </a:tr>
              <a:tr h="18464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Depreciation, Amortization and Impairment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85322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Other Expenses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9469373"/>
                  </a:ext>
                </a:extLst>
              </a:tr>
              <a:tr h="2961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</a:rPr>
                        <a:t>Total Expenses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12650.58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9771.46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14211.44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7471689"/>
                  </a:ext>
                </a:extLst>
              </a:tr>
              <a:tr h="296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Profit Before Exceptional Items and Tax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5009.31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4597.34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6090.16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7477165"/>
                  </a:ext>
                </a:extLst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Exceptional Items 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7053294"/>
                  </a:ext>
                </a:extLst>
              </a:tr>
              <a:tr h="2961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u="none" strike="noStrike" dirty="0">
                          <a:effectLst/>
                        </a:rPr>
                        <a:t>Profit Before Tax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5009.31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4597.34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6090.16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2370537"/>
                  </a:ext>
                </a:extLst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   Current Tax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2026071"/>
                  </a:ext>
                </a:extLst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   Deferred Tax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8036615"/>
                  </a:ext>
                </a:extLst>
              </a:tr>
              <a:tr h="15100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u="none" strike="noStrike" dirty="0">
                          <a:effectLst/>
                        </a:rPr>
                        <a:t>   Adjustment for Earlier Years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4328101"/>
                  </a:ext>
                </a:extLst>
              </a:tr>
              <a:tr h="296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Profit for the Period from Continuing Operations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0" marR="6740" marT="674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5009.31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4597.34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6089.84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50916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4478B-F166-43D4-C919-C3B7B4537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0" y="152400"/>
            <a:ext cx="4343527" cy="307777"/>
          </a:xfrm>
        </p:spPr>
        <p:txBody>
          <a:bodyPr/>
          <a:lstStyle/>
          <a:p>
            <a:r>
              <a:rPr lang="en-IN" dirty="0"/>
              <a:t>Financial-Balance Sheet –1/2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7D1F7C0-4FBB-D970-2064-55D12A26FA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542338"/>
              </p:ext>
            </p:extLst>
          </p:nvPr>
        </p:nvGraphicFramePr>
        <p:xfrm>
          <a:off x="304800" y="1143000"/>
          <a:ext cx="9426808" cy="3849461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4976607">
                  <a:extLst>
                    <a:ext uri="{9D8B030D-6E8A-4147-A177-3AD203B41FA5}">
                      <a16:colId xmlns:a16="http://schemas.microsoft.com/office/drawing/2014/main" val="2855776446"/>
                    </a:ext>
                  </a:extLst>
                </a:gridCol>
                <a:gridCol w="1357571">
                  <a:extLst>
                    <a:ext uri="{9D8B030D-6E8A-4147-A177-3AD203B41FA5}">
                      <a16:colId xmlns:a16="http://schemas.microsoft.com/office/drawing/2014/main" val="1471612116"/>
                    </a:ext>
                  </a:extLst>
                </a:gridCol>
                <a:gridCol w="1523805">
                  <a:extLst>
                    <a:ext uri="{9D8B030D-6E8A-4147-A177-3AD203B41FA5}">
                      <a16:colId xmlns:a16="http://schemas.microsoft.com/office/drawing/2014/main" val="2307024712"/>
                    </a:ext>
                  </a:extLst>
                </a:gridCol>
                <a:gridCol w="1568825">
                  <a:extLst>
                    <a:ext uri="{9D8B030D-6E8A-4147-A177-3AD203B41FA5}">
                      <a16:colId xmlns:a16="http://schemas.microsoft.com/office/drawing/2014/main" val="3645963581"/>
                    </a:ext>
                  </a:extLst>
                </a:gridCol>
              </a:tblGrid>
              <a:tr h="308486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u="none" strike="noStrike" dirty="0">
                          <a:effectLst/>
                        </a:rPr>
                        <a:t>Particulars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 Nine months Ended Balance sheet as at 31.12.2022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 Nine months Ended Balance sheet as at 31.12.2021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1" u="none" strike="noStrike" dirty="0">
                          <a:effectLst/>
                        </a:rPr>
                        <a:t> FY 2021-22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extLst>
                  <a:ext uri="{0D108BD9-81ED-4DB2-BD59-A6C34878D82A}">
                    <a16:rowId xmlns:a16="http://schemas.microsoft.com/office/drawing/2014/main" val="3908108268"/>
                  </a:ext>
                </a:extLst>
              </a:tr>
              <a:tr h="104571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b="1" u="none" strike="noStrike" dirty="0">
                          <a:effectLst/>
                        </a:rPr>
                        <a:t>ASSETS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735535700"/>
                  </a:ext>
                </a:extLst>
              </a:tr>
              <a:tr h="104571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b="1" u="none" strike="noStrike" dirty="0">
                          <a:effectLst/>
                        </a:rPr>
                        <a:t>Financial Assets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3918369412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 dirty="0">
                          <a:effectLst/>
                        </a:rPr>
                        <a:t>Cash And Cash Equivalents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 dirty="0">
                          <a:effectLst/>
                        </a:rPr>
                        <a:t>                           652.81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 dirty="0">
                          <a:effectLst/>
                        </a:rPr>
                        <a:t>                                 115.35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 dirty="0">
                          <a:effectLst/>
                        </a:rPr>
                        <a:t>                                  146.49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2683039962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Bank Balance Other Than Above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156.75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   122.54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    156.88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1470269380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Derivative Financial Instruments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519.97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     24.65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 dirty="0">
                          <a:effectLst/>
                        </a:rPr>
                        <a:t>                                  202.33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908772453"/>
                  </a:ext>
                </a:extLst>
              </a:tr>
              <a:tr h="110193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Receivables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1917725940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 - Lease Receivables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2,18,927.56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1,78,759.89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 dirty="0">
                          <a:effectLst/>
                        </a:rPr>
                        <a:t>                         2,00,692.50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4128663219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Loans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5,933.13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6,824.81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 6,824.81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2094423035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 dirty="0">
                          <a:effectLst/>
                        </a:rPr>
                        <a:t>Investments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14.58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     11.31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       10.00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221181895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 dirty="0">
                          <a:effectLst/>
                        </a:rPr>
                        <a:t>Other Financial Assets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2,30,270.65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2,30,881.54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2,24,777.92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454347741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b="1" u="none" strike="noStrike" dirty="0">
                          <a:effectLst/>
                        </a:rPr>
                        <a:t>Total Financial Assets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4,56,475.44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4,16,740.09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4,32,810.93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59920949"/>
                  </a:ext>
                </a:extLst>
              </a:tr>
              <a:tr h="104571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b="1" u="none" strike="noStrike" dirty="0">
                          <a:effectLst/>
                        </a:rPr>
                        <a:t>Non-financial assets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4010000345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Current Tax Assets (Net)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629.20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   930.96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    637.31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1424595580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Property, Plant And Equipment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26.29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     36.60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       36.31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3579506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Other Intangible Assets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  1.44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       1.63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           1.65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2432965262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u="none" strike="noStrike">
                          <a:effectLst/>
                        </a:rPr>
                        <a:t>Other Non-Financial Assets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12,474.10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13,695.89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16,494.03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3080048637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b="1" u="none" strike="noStrike" dirty="0">
                          <a:effectLst/>
                        </a:rPr>
                        <a:t>Total Non-Financial Assets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13,131.03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14,665.09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     17,169.30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2539372508"/>
                  </a:ext>
                </a:extLst>
              </a:tr>
              <a:tr h="189274"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b="1" u="none" strike="noStrike" dirty="0">
                          <a:effectLst/>
                        </a:rPr>
                        <a:t>Total Assets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4,69,606.47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>
                          <a:effectLst/>
                        </a:rPr>
                        <a:t>                       4,31,405.17 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100" u="none" strike="noStrike" dirty="0">
                          <a:effectLst/>
                        </a:rPr>
                        <a:t>                         4,49,980.22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9" marR="5229" marT="5229" marB="0" anchor="b"/>
                </a:tc>
                <a:extLst>
                  <a:ext uri="{0D108BD9-81ED-4DB2-BD59-A6C34878D82A}">
                    <a16:rowId xmlns:a16="http://schemas.microsoft.com/office/drawing/2014/main" val="1670378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760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44583" y="6219449"/>
            <a:ext cx="417575" cy="52425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905999" cy="67360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675">
              <a:lnSpc>
                <a:spcPct val="100000"/>
              </a:lnSpc>
              <a:spcBef>
                <a:spcPts val="100"/>
              </a:spcBef>
            </a:pPr>
            <a:r>
              <a:rPr dirty="0"/>
              <a:t>Financials</a:t>
            </a:r>
            <a:r>
              <a:rPr spc="-35" dirty="0"/>
              <a:t> </a:t>
            </a:r>
            <a:r>
              <a:rPr dirty="0"/>
              <a:t>–</a:t>
            </a:r>
            <a:r>
              <a:rPr spc="-20" dirty="0"/>
              <a:t> </a:t>
            </a:r>
            <a:r>
              <a:rPr spc="-5" dirty="0"/>
              <a:t>Balance</a:t>
            </a:r>
            <a:r>
              <a:rPr spc="-10" dirty="0"/>
              <a:t> </a:t>
            </a:r>
            <a:r>
              <a:rPr dirty="0"/>
              <a:t>sheet</a:t>
            </a:r>
            <a:r>
              <a:rPr spc="-55" dirty="0"/>
              <a:t> </a:t>
            </a:r>
            <a:r>
              <a:rPr spc="-5" dirty="0"/>
              <a:t>(</a:t>
            </a:r>
            <a:r>
              <a:rPr lang="en-IN" spc="-5" dirty="0"/>
              <a:t>2</a:t>
            </a:r>
            <a:r>
              <a:rPr spc="-5" dirty="0"/>
              <a:t>/2)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851527" y="6608165"/>
            <a:ext cx="205104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z="1000" b="1" spc="-5" dirty="0">
                <a:latin typeface="Calibri"/>
                <a:cs typeface="Calibri"/>
              </a:rPr>
              <a:t>15</a:t>
            </a:fld>
            <a:endParaRPr sz="1000">
              <a:latin typeface="Calibri"/>
              <a:cs typeface="Calibri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4FF957A-4FE1-C370-0FB3-62615B328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366955"/>
              </p:ext>
            </p:extLst>
          </p:nvPr>
        </p:nvGraphicFramePr>
        <p:xfrm>
          <a:off x="452246" y="768509"/>
          <a:ext cx="8991599" cy="5609480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4746851">
                  <a:extLst>
                    <a:ext uri="{9D8B030D-6E8A-4147-A177-3AD203B41FA5}">
                      <a16:colId xmlns:a16="http://schemas.microsoft.com/office/drawing/2014/main" val="1469069358"/>
                    </a:ext>
                  </a:extLst>
                </a:gridCol>
                <a:gridCol w="1294895">
                  <a:extLst>
                    <a:ext uri="{9D8B030D-6E8A-4147-A177-3AD203B41FA5}">
                      <a16:colId xmlns:a16="http://schemas.microsoft.com/office/drawing/2014/main" val="4230469689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756700676"/>
                    </a:ext>
                  </a:extLst>
                </a:gridCol>
                <a:gridCol w="1496397">
                  <a:extLst>
                    <a:ext uri="{9D8B030D-6E8A-4147-A177-3AD203B41FA5}">
                      <a16:colId xmlns:a16="http://schemas.microsoft.com/office/drawing/2014/main" val="2555279048"/>
                    </a:ext>
                  </a:extLst>
                </a:gridCol>
              </a:tblGrid>
              <a:tr h="14383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1" u="none" strike="noStrike" dirty="0">
                          <a:solidFill>
                            <a:schemeClr val="dk1"/>
                          </a:solidFill>
                          <a:effectLst/>
                        </a:rPr>
                        <a:t>LIABILITIES AND EQUITY</a:t>
                      </a:r>
                      <a:endParaRPr lang="en-IN" sz="1000" b="1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1317632796"/>
                  </a:ext>
                </a:extLst>
              </a:tr>
              <a:tr h="14383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1" u="none" strike="noStrike" dirty="0">
                          <a:solidFill>
                            <a:schemeClr val="dk1"/>
                          </a:solidFill>
                          <a:effectLst/>
                        </a:rPr>
                        <a:t>LIABILITIES</a:t>
                      </a:r>
                      <a:endParaRPr lang="en-IN" sz="1000" b="1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2807177842"/>
                  </a:ext>
                </a:extLst>
              </a:tr>
              <a:tr h="14383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1" u="none" strike="noStrike" dirty="0">
                          <a:solidFill>
                            <a:schemeClr val="dk1"/>
                          </a:solidFill>
                          <a:effectLst/>
                        </a:rPr>
                        <a:t>Financial Liabilities</a:t>
                      </a:r>
                      <a:endParaRPr lang="en-IN" sz="1000" b="1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448511215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Derivative Financial Instruments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866.23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441.22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566.93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1451527455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Payables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1388702654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- Trade payables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460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1378049969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US" sz="1000" b="0" u="none" strike="noStrike" dirty="0">
                          <a:solidFill>
                            <a:schemeClr val="dk1"/>
                          </a:solidFill>
                          <a:effectLst/>
                        </a:rPr>
                        <a:t>(</a:t>
                      </a:r>
                      <a:r>
                        <a:rPr lang="en-US" sz="1000" b="0" u="none" strike="noStrike" dirty="0" err="1">
                          <a:solidFill>
                            <a:schemeClr val="dk1"/>
                          </a:solidFill>
                          <a:effectLst/>
                        </a:rPr>
                        <a:t>i</a:t>
                      </a:r>
                      <a:r>
                        <a:rPr lang="en-US" sz="1000" b="0" u="none" strike="noStrike" dirty="0">
                          <a:solidFill>
                            <a:schemeClr val="dk1"/>
                          </a:solidFill>
                          <a:effectLst/>
                        </a:rPr>
                        <a:t>) Total outstanding dues of micro enterprises and small enterprises</a:t>
                      </a:r>
                      <a:endParaRPr lang="en-US" sz="10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6920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1872163924"/>
                  </a:ext>
                </a:extLst>
              </a:tr>
              <a:tr h="284166">
                <a:tc>
                  <a:txBody>
                    <a:bodyPr/>
                    <a:lstStyle/>
                    <a:p>
                      <a:pPr marL="0" algn="l" fontAlgn="ctr"/>
                      <a:r>
                        <a:rPr lang="en-US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(ii) Total outstanding dues of creditors other than micro enterprises and small enterprises</a:t>
                      </a:r>
                      <a:endParaRPr lang="en-US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6920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3217230829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 dirty="0">
                          <a:solidFill>
                            <a:schemeClr val="dk1"/>
                          </a:solidFill>
                          <a:effectLst/>
                        </a:rPr>
                        <a:t> - Other payables</a:t>
                      </a:r>
                      <a:endParaRPr lang="en-IN" sz="10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460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2925617093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US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(i) Total outstanding dues of micro enterprises and small enterprises</a:t>
                      </a:r>
                      <a:endParaRPr lang="en-US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6920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0.19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0.20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  1.00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942591649"/>
                  </a:ext>
                </a:extLst>
              </a:tr>
              <a:tr h="284166">
                <a:tc>
                  <a:txBody>
                    <a:bodyPr/>
                    <a:lstStyle/>
                    <a:p>
                      <a:pPr marL="0" algn="l" fontAlgn="ctr"/>
                      <a:r>
                        <a:rPr lang="en-US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(ii) Total outstanding dues of creditors other than micro enterprises and small enterprises</a:t>
                      </a:r>
                      <a:endParaRPr lang="en-US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6920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75.77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26.23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 dirty="0">
                          <a:solidFill>
                            <a:schemeClr val="dk1"/>
                          </a:solidFill>
                          <a:effectLst/>
                        </a:rPr>
                        <a:t>                                     23.57 </a:t>
                      </a:r>
                      <a:endParaRPr lang="en-IN" sz="10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1626227539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 dirty="0">
                          <a:solidFill>
                            <a:schemeClr val="dk1"/>
                          </a:solidFill>
                          <a:effectLst/>
                        </a:rPr>
                        <a:t>Debt Securities</a:t>
                      </a:r>
                      <a:endParaRPr lang="en-IN" sz="10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2,07,702.52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1,92,799.91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 dirty="0">
                          <a:solidFill>
                            <a:schemeClr val="dk1"/>
                          </a:solidFill>
                          <a:effectLst/>
                        </a:rPr>
                        <a:t>                         1,94,174.95 </a:t>
                      </a:r>
                      <a:endParaRPr lang="en-IN" sz="10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528039750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US" sz="1000" b="0" u="none" strike="noStrike" dirty="0">
                          <a:solidFill>
                            <a:schemeClr val="dk1"/>
                          </a:solidFill>
                          <a:effectLst/>
                        </a:rPr>
                        <a:t>Borrowings (Other Than Debt Securities)</a:t>
                      </a:r>
                      <a:endParaRPr lang="en-US" sz="10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1,95,508.84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1,76,301.84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 dirty="0">
                          <a:solidFill>
                            <a:schemeClr val="dk1"/>
                          </a:solidFill>
                          <a:effectLst/>
                        </a:rPr>
                        <a:t>                         1,94,241.67 </a:t>
                      </a:r>
                      <a:endParaRPr lang="en-IN" sz="10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3513915925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 dirty="0">
                          <a:solidFill>
                            <a:schemeClr val="dk1"/>
                          </a:solidFill>
                          <a:effectLst/>
                        </a:rPr>
                        <a:t>Other Financial Liabilities</a:t>
                      </a:r>
                      <a:endParaRPr lang="en-IN" sz="10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21,220.92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22,200.00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 dirty="0">
                          <a:solidFill>
                            <a:schemeClr val="dk1"/>
                          </a:solidFill>
                          <a:effectLst/>
                        </a:rPr>
                        <a:t>                            19,448.55</a:t>
                      </a:r>
                      <a:endParaRPr lang="en-IN" sz="10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1143705694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1" u="none" strike="noStrike" dirty="0">
                          <a:solidFill>
                            <a:schemeClr val="dk1"/>
                          </a:solidFill>
                          <a:effectLst/>
                        </a:rPr>
                        <a:t>Total Financial Liabilities</a:t>
                      </a:r>
                      <a:endParaRPr lang="en-IN" sz="1000" b="1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4,25,374.47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3,91,769.40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4,08,456.67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1275679609"/>
                  </a:ext>
                </a:extLst>
              </a:tr>
              <a:tr h="14383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1" u="none" strike="noStrike" dirty="0">
                          <a:solidFill>
                            <a:schemeClr val="dk1"/>
                          </a:solidFill>
                          <a:effectLst/>
                        </a:rPr>
                        <a:t>Non-Financial Liabilities</a:t>
                      </a:r>
                      <a:endParaRPr lang="en-IN" sz="1000" b="1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31791360"/>
                  </a:ext>
                </a:extLst>
              </a:tr>
              <a:tr h="14383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 dirty="0">
                          <a:solidFill>
                            <a:schemeClr val="dk1"/>
                          </a:solidFill>
                          <a:effectLst/>
                        </a:rPr>
                        <a:t>Current Tax Liabilities (Net)</a:t>
                      </a:r>
                      <a:endParaRPr lang="en-IN" sz="10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 dirty="0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1086351927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Provisions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44.94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29.08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53.57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2516725638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Deferred Tax Liabilities (Net)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          -  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808608266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Other Non-Financial Liabilities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44.92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102.02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473.64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756704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1" u="none" strike="noStrike" dirty="0">
                          <a:solidFill>
                            <a:schemeClr val="dk1"/>
                          </a:solidFill>
                          <a:effectLst/>
                        </a:rPr>
                        <a:t>Total Non-Financial Liabilities</a:t>
                      </a:r>
                      <a:endParaRPr lang="en-IN" sz="1000" b="1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89.86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131.10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      527.21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2745975778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1" u="none" strike="noStrike" dirty="0">
                          <a:solidFill>
                            <a:schemeClr val="dk1"/>
                          </a:solidFill>
                          <a:effectLst/>
                        </a:rPr>
                        <a:t>Total Liabilities</a:t>
                      </a:r>
                      <a:endParaRPr lang="en-IN" sz="1000" b="1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4,25,464.33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3,91,900.50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4,08,983.88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3279304160"/>
                  </a:ext>
                </a:extLst>
              </a:tr>
              <a:tr h="14383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1" u="none" strike="noStrike" dirty="0">
                          <a:solidFill>
                            <a:schemeClr val="dk1"/>
                          </a:solidFill>
                          <a:effectLst/>
                        </a:rPr>
                        <a:t>Equity</a:t>
                      </a:r>
                      <a:endParaRPr lang="en-IN" sz="1000" b="1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452679341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1" u="none" strike="noStrike" dirty="0">
                          <a:solidFill>
                            <a:schemeClr val="dk1"/>
                          </a:solidFill>
                          <a:effectLst/>
                        </a:rPr>
                        <a:t>Equity Share Capital</a:t>
                      </a:r>
                      <a:endParaRPr lang="en-IN" sz="1000" b="1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13,068.51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13,068.51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13,068.51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3121048205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Other Equity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31,073.64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26,436.17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27,927.83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2889874842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Total Equity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44,142.14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39,504.67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     40,996.34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2320291933"/>
                  </a:ext>
                </a:extLst>
              </a:tr>
              <a:tr h="213424"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1" u="none" strike="noStrike" dirty="0">
                          <a:solidFill>
                            <a:schemeClr val="dk1"/>
                          </a:solidFill>
                          <a:effectLst/>
                        </a:rPr>
                        <a:t>Total Liabilities And Equity</a:t>
                      </a:r>
                      <a:endParaRPr lang="en-IN" sz="1000" b="1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4,69,606.47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>
                          <a:solidFill>
                            <a:schemeClr val="dk1"/>
                          </a:solidFill>
                          <a:effectLst/>
                        </a:rPr>
                        <a:t>                       4,31,405.17 </a:t>
                      </a:r>
                      <a:endParaRPr lang="en-IN" sz="1000" b="0" u="none" strike="noStrik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tc>
                  <a:txBody>
                    <a:bodyPr/>
                    <a:lstStyle/>
                    <a:p>
                      <a:pPr marL="0" algn="l" fontAlgn="ctr"/>
                      <a:r>
                        <a:rPr lang="en-IN" sz="1000" b="0" u="none" strike="noStrike" dirty="0">
                          <a:solidFill>
                            <a:schemeClr val="dk1"/>
                          </a:solidFill>
                          <a:effectLst/>
                        </a:rPr>
                        <a:t>                         4,49,980.22 </a:t>
                      </a:r>
                      <a:endParaRPr lang="en-IN" sz="10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03" marR="3803" marT="3803" marB="0" anchor="ctr"/>
                </a:tc>
                <a:extLst>
                  <a:ext uri="{0D108BD9-81ED-4DB2-BD59-A6C34878D82A}">
                    <a16:rowId xmlns:a16="http://schemas.microsoft.com/office/drawing/2014/main" val="21636560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203707"/>
            <a:ext cx="16357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>
                <a:latin typeface="Cambria" panose="02040503050406030204" pitchFamily="18" charset="0"/>
                <a:ea typeface="Cambria" panose="02040503050406030204" pitchFamily="18" charset="0"/>
              </a:rPr>
              <a:t>Key</a:t>
            </a:r>
            <a:r>
              <a:rPr spc="-7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spc="-5" dirty="0">
                <a:latin typeface="Cambria" panose="02040503050406030204" pitchFamily="18" charset="0"/>
                <a:ea typeface="Cambria" panose="02040503050406030204" pitchFamily="18" charset="0"/>
              </a:rPr>
              <a:t>Strengths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535666" y="3476194"/>
            <a:ext cx="6190615" cy="818515"/>
            <a:chOff x="3535666" y="3476194"/>
            <a:chExt cx="6190615" cy="818515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35666" y="3476194"/>
              <a:ext cx="6190528" cy="81848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74592" y="3611905"/>
              <a:ext cx="5462016" cy="54709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543300" y="3521964"/>
              <a:ext cx="6113145" cy="731520"/>
            </a:xfrm>
            <a:custGeom>
              <a:avLst/>
              <a:gdLst/>
              <a:ahLst/>
              <a:cxnLst/>
              <a:rect l="l" t="t" r="r" b="b"/>
              <a:pathLst>
                <a:path w="6113145" h="731520">
                  <a:moveTo>
                    <a:pt x="5756021" y="0"/>
                  </a:moveTo>
                  <a:lnTo>
                    <a:pt x="0" y="0"/>
                  </a:lnTo>
                  <a:lnTo>
                    <a:pt x="0" y="731519"/>
                  </a:lnTo>
                  <a:lnTo>
                    <a:pt x="5756021" y="731519"/>
                  </a:lnTo>
                  <a:lnTo>
                    <a:pt x="6112764" y="365760"/>
                  </a:lnTo>
                  <a:lnTo>
                    <a:pt x="57560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3543300" y="3521964"/>
              <a:ext cx="6113145" cy="731520"/>
            </a:xfrm>
            <a:custGeom>
              <a:avLst/>
              <a:gdLst/>
              <a:ahLst/>
              <a:cxnLst/>
              <a:rect l="l" t="t" r="r" b="b"/>
              <a:pathLst>
                <a:path w="6113145" h="731520">
                  <a:moveTo>
                    <a:pt x="0" y="0"/>
                  </a:moveTo>
                  <a:lnTo>
                    <a:pt x="5756021" y="0"/>
                  </a:lnTo>
                  <a:lnTo>
                    <a:pt x="6112764" y="365760"/>
                  </a:lnTo>
                  <a:lnTo>
                    <a:pt x="5756021" y="731519"/>
                  </a:lnTo>
                  <a:lnTo>
                    <a:pt x="0" y="731519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035044" y="3662016"/>
            <a:ext cx="5250180" cy="382905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242570" indent="-230504">
              <a:lnSpc>
                <a:spcPct val="100000"/>
              </a:lnSpc>
              <a:spcBef>
                <a:spcPts val="309"/>
              </a:spcBef>
              <a:buClr>
                <a:srgbClr val="FF0000"/>
              </a:buClr>
              <a:buSzPct val="80000"/>
              <a:buFont typeface="Wingdings"/>
              <a:buChar char=""/>
              <a:tabLst>
                <a:tab pos="242570" algn="l"/>
                <a:tab pos="243204" algn="l"/>
              </a:tabLst>
            </a:pP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IRFC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borrows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long-term</a:t>
            </a:r>
            <a:r>
              <a:rPr sz="1000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basis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align</a:t>
            </a:r>
            <a:r>
              <a:rPr sz="1000" spc="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with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the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long-term</a:t>
            </a:r>
            <a:r>
              <a:rPr sz="1000" spc="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tenure</a:t>
            </a:r>
            <a:r>
              <a:rPr sz="1000" spc="3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of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the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assets</a:t>
            </a:r>
            <a:r>
              <a:rPr sz="1000" spc="-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financed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42570" indent="-230504">
              <a:lnSpc>
                <a:spcPct val="100000"/>
              </a:lnSpc>
              <a:spcBef>
                <a:spcPts val="204"/>
              </a:spcBef>
              <a:buClr>
                <a:srgbClr val="FF0000"/>
              </a:buClr>
              <a:buSzPct val="80000"/>
              <a:buFont typeface="Wingdings"/>
              <a:buChar char=""/>
              <a:tabLst>
                <a:tab pos="242570" algn="l"/>
                <a:tab pos="243204" algn="l"/>
              </a:tabLst>
            </a:pP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MoR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required</a:t>
            </a:r>
            <a:r>
              <a:rPr sz="1000" spc="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provide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for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any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shortfall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in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funding</a:t>
            </a:r>
            <a:r>
              <a:rPr sz="1000" spc="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under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the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Standard</a:t>
            </a:r>
            <a:r>
              <a:rPr sz="1000" spc="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Lease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Agreement.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816607" y="3465576"/>
            <a:ext cx="7915909" cy="2623185"/>
            <a:chOff x="1816607" y="3465576"/>
            <a:chExt cx="7915909" cy="2623185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16607" y="3465576"/>
              <a:ext cx="2113788" cy="83667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833371" y="3520440"/>
              <a:ext cx="2009139" cy="731520"/>
            </a:xfrm>
            <a:custGeom>
              <a:avLst/>
              <a:gdLst/>
              <a:ahLst/>
              <a:cxnLst/>
              <a:rect l="l" t="t" r="r" b="b"/>
              <a:pathLst>
                <a:path w="2009139" h="731520">
                  <a:moveTo>
                    <a:pt x="2008631" y="0"/>
                  </a:moveTo>
                  <a:lnTo>
                    <a:pt x="0" y="0"/>
                  </a:lnTo>
                  <a:lnTo>
                    <a:pt x="0" y="731520"/>
                  </a:lnTo>
                  <a:lnTo>
                    <a:pt x="2008631" y="731520"/>
                  </a:lnTo>
                  <a:lnTo>
                    <a:pt x="2008631" y="0"/>
                  </a:lnTo>
                  <a:close/>
                </a:path>
              </a:pathLst>
            </a:custGeom>
            <a:solidFill>
              <a:srgbClr val="F8E3E6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1833371" y="3520440"/>
              <a:ext cx="2009139" cy="731520"/>
            </a:xfrm>
            <a:custGeom>
              <a:avLst/>
              <a:gdLst/>
              <a:ahLst/>
              <a:cxnLst/>
              <a:rect l="l" t="t" r="r" b="b"/>
              <a:pathLst>
                <a:path w="2009139" h="731520">
                  <a:moveTo>
                    <a:pt x="0" y="0"/>
                  </a:moveTo>
                  <a:lnTo>
                    <a:pt x="2008631" y="0"/>
                  </a:lnTo>
                  <a:lnTo>
                    <a:pt x="2008631" y="365760"/>
                  </a:lnTo>
                  <a:lnTo>
                    <a:pt x="2008631" y="731520"/>
                  </a:lnTo>
                  <a:lnTo>
                    <a:pt x="0" y="73152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25719" y="4370782"/>
              <a:ext cx="2095565" cy="81848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833371" y="4416552"/>
              <a:ext cx="2009139" cy="731520"/>
            </a:xfrm>
            <a:custGeom>
              <a:avLst/>
              <a:gdLst/>
              <a:ahLst/>
              <a:cxnLst/>
              <a:rect l="l" t="t" r="r" b="b"/>
              <a:pathLst>
                <a:path w="2009139" h="731520">
                  <a:moveTo>
                    <a:pt x="2008631" y="0"/>
                  </a:moveTo>
                  <a:lnTo>
                    <a:pt x="0" y="0"/>
                  </a:lnTo>
                  <a:lnTo>
                    <a:pt x="0" y="731520"/>
                  </a:lnTo>
                  <a:lnTo>
                    <a:pt x="2008631" y="731520"/>
                  </a:lnTo>
                  <a:lnTo>
                    <a:pt x="2008631" y="0"/>
                  </a:lnTo>
                  <a:close/>
                </a:path>
              </a:pathLst>
            </a:custGeom>
            <a:solidFill>
              <a:srgbClr val="F8E3E6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1833371" y="4416552"/>
              <a:ext cx="2009139" cy="731520"/>
            </a:xfrm>
            <a:custGeom>
              <a:avLst/>
              <a:gdLst/>
              <a:ahLst/>
              <a:cxnLst/>
              <a:rect l="l" t="t" r="r" b="b"/>
              <a:pathLst>
                <a:path w="2009139" h="731520">
                  <a:moveTo>
                    <a:pt x="0" y="0"/>
                  </a:moveTo>
                  <a:lnTo>
                    <a:pt x="2008631" y="0"/>
                  </a:lnTo>
                  <a:lnTo>
                    <a:pt x="2008631" y="365760"/>
                  </a:lnTo>
                  <a:lnTo>
                    <a:pt x="2008631" y="731520"/>
                  </a:lnTo>
                  <a:lnTo>
                    <a:pt x="0" y="73152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535675" y="5269942"/>
              <a:ext cx="6196597" cy="818487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974591" y="5349240"/>
              <a:ext cx="5446775" cy="70411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543300" y="5315711"/>
              <a:ext cx="6118860" cy="731520"/>
            </a:xfrm>
            <a:custGeom>
              <a:avLst/>
              <a:gdLst/>
              <a:ahLst/>
              <a:cxnLst/>
              <a:rect l="l" t="t" r="r" b="b"/>
              <a:pathLst>
                <a:path w="6118859" h="731520">
                  <a:moveTo>
                    <a:pt x="5753100" y="0"/>
                  </a:moveTo>
                  <a:lnTo>
                    <a:pt x="0" y="0"/>
                  </a:lnTo>
                  <a:lnTo>
                    <a:pt x="0" y="731519"/>
                  </a:lnTo>
                  <a:lnTo>
                    <a:pt x="5753100" y="731519"/>
                  </a:lnTo>
                  <a:lnTo>
                    <a:pt x="6118859" y="365759"/>
                  </a:lnTo>
                  <a:lnTo>
                    <a:pt x="5753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3543300" y="5315711"/>
              <a:ext cx="6118860" cy="731520"/>
            </a:xfrm>
            <a:custGeom>
              <a:avLst/>
              <a:gdLst/>
              <a:ahLst/>
              <a:cxnLst/>
              <a:rect l="l" t="t" r="r" b="b"/>
              <a:pathLst>
                <a:path w="6118859" h="731520">
                  <a:moveTo>
                    <a:pt x="0" y="0"/>
                  </a:moveTo>
                  <a:lnTo>
                    <a:pt x="5753100" y="0"/>
                  </a:lnTo>
                  <a:lnTo>
                    <a:pt x="6118859" y="365759"/>
                  </a:lnTo>
                  <a:lnTo>
                    <a:pt x="5753100" y="731519"/>
                  </a:lnTo>
                  <a:lnTo>
                    <a:pt x="0" y="731519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035044" y="5410288"/>
            <a:ext cx="5204460" cy="506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2570" marR="5080" indent="-230504" algn="just">
              <a:lnSpc>
                <a:spcPct val="110100"/>
              </a:lnSpc>
              <a:spcBef>
                <a:spcPts val="95"/>
              </a:spcBef>
              <a:buClr>
                <a:srgbClr val="FF0000"/>
              </a:buClr>
              <a:buSzPct val="80000"/>
              <a:buFont typeface="Wingdings"/>
              <a:buChar char=""/>
              <a:tabLst>
                <a:tab pos="243204" algn="l"/>
              </a:tabLst>
            </a:pP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Exempted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from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the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RBI’s asset classification norms, provisioning norms,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exposure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norms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the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extent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of direct exposure on MoR and is , is not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required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 pay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‘minimum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alternate tax’ 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with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effect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from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Fiscal</a:t>
            </a:r>
            <a:r>
              <a:rPr sz="1000" spc="-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2020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790039" y="4341467"/>
            <a:ext cx="7927975" cy="1763395"/>
            <a:chOff x="1816607" y="4334268"/>
            <a:chExt cx="7927975" cy="1763395"/>
          </a:xfrm>
        </p:grpSpPr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874007" y="4367784"/>
              <a:ext cx="5870447" cy="836676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16607" y="5260848"/>
              <a:ext cx="2113788" cy="836676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833371" y="5315712"/>
              <a:ext cx="2009139" cy="731520"/>
            </a:xfrm>
            <a:custGeom>
              <a:avLst/>
              <a:gdLst/>
              <a:ahLst/>
              <a:cxnLst/>
              <a:rect l="l" t="t" r="r" b="b"/>
              <a:pathLst>
                <a:path w="2009139" h="731520">
                  <a:moveTo>
                    <a:pt x="2008631" y="0"/>
                  </a:moveTo>
                  <a:lnTo>
                    <a:pt x="0" y="0"/>
                  </a:lnTo>
                  <a:lnTo>
                    <a:pt x="0" y="731519"/>
                  </a:lnTo>
                  <a:lnTo>
                    <a:pt x="2008631" y="731519"/>
                  </a:lnTo>
                  <a:lnTo>
                    <a:pt x="2008631" y="0"/>
                  </a:lnTo>
                  <a:close/>
                </a:path>
              </a:pathLst>
            </a:custGeom>
            <a:solidFill>
              <a:srgbClr val="F8E3E6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1833371" y="5315712"/>
              <a:ext cx="2009139" cy="731520"/>
            </a:xfrm>
            <a:custGeom>
              <a:avLst/>
              <a:gdLst/>
              <a:ahLst/>
              <a:cxnLst/>
              <a:rect l="l" t="t" r="r" b="b"/>
              <a:pathLst>
                <a:path w="2009139" h="731520">
                  <a:moveTo>
                    <a:pt x="0" y="0"/>
                  </a:moveTo>
                  <a:lnTo>
                    <a:pt x="2008631" y="0"/>
                  </a:lnTo>
                  <a:lnTo>
                    <a:pt x="2008631" y="365759"/>
                  </a:lnTo>
                  <a:lnTo>
                    <a:pt x="2008631" y="731519"/>
                  </a:lnTo>
                  <a:lnTo>
                    <a:pt x="0" y="731519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998975" y="4334268"/>
              <a:ext cx="4904232" cy="902195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890772" y="4422648"/>
              <a:ext cx="5765800" cy="731520"/>
            </a:xfrm>
            <a:custGeom>
              <a:avLst/>
              <a:gdLst/>
              <a:ahLst/>
              <a:cxnLst/>
              <a:rect l="l" t="t" r="r" b="b"/>
              <a:pathLst>
                <a:path w="5765800" h="731520">
                  <a:moveTo>
                    <a:pt x="5410834" y="0"/>
                  </a:moveTo>
                  <a:lnTo>
                    <a:pt x="0" y="0"/>
                  </a:lnTo>
                  <a:lnTo>
                    <a:pt x="0" y="731519"/>
                  </a:lnTo>
                  <a:lnTo>
                    <a:pt x="5410834" y="731519"/>
                  </a:lnTo>
                  <a:lnTo>
                    <a:pt x="5765292" y="365759"/>
                  </a:lnTo>
                  <a:lnTo>
                    <a:pt x="54108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3890772" y="4422648"/>
              <a:ext cx="5765800" cy="731520"/>
            </a:xfrm>
            <a:custGeom>
              <a:avLst/>
              <a:gdLst/>
              <a:ahLst/>
              <a:cxnLst/>
              <a:rect l="l" t="t" r="r" b="b"/>
              <a:pathLst>
                <a:path w="5765800" h="731520">
                  <a:moveTo>
                    <a:pt x="0" y="0"/>
                  </a:moveTo>
                  <a:lnTo>
                    <a:pt x="5410834" y="0"/>
                  </a:lnTo>
                  <a:lnTo>
                    <a:pt x="5765292" y="365759"/>
                  </a:lnTo>
                  <a:lnTo>
                    <a:pt x="5410834" y="731519"/>
                  </a:lnTo>
                  <a:lnTo>
                    <a:pt x="0" y="731519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3535666" y="783323"/>
            <a:ext cx="6190615" cy="826135"/>
            <a:chOff x="3535666" y="783323"/>
            <a:chExt cx="6190615" cy="826135"/>
          </a:xfrm>
        </p:grpSpPr>
        <p:pic>
          <p:nvPicPr>
            <p:cNvPr id="30" name="object 3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535666" y="786334"/>
              <a:ext cx="6190528" cy="818487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974592" y="783323"/>
              <a:ext cx="5094732" cy="826020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3543300" y="832104"/>
              <a:ext cx="6113145" cy="731520"/>
            </a:xfrm>
            <a:custGeom>
              <a:avLst/>
              <a:gdLst/>
              <a:ahLst/>
              <a:cxnLst/>
              <a:rect l="l" t="t" r="r" b="b"/>
              <a:pathLst>
                <a:path w="6113145" h="731519">
                  <a:moveTo>
                    <a:pt x="5747004" y="0"/>
                  </a:moveTo>
                  <a:lnTo>
                    <a:pt x="0" y="0"/>
                  </a:lnTo>
                  <a:lnTo>
                    <a:pt x="0" y="731520"/>
                  </a:lnTo>
                  <a:lnTo>
                    <a:pt x="5747004" y="731520"/>
                  </a:lnTo>
                  <a:lnTo>
                    <a:pt x="6112764" y="365760"/>
                  </a:lnTo>
                  <a:lnTo>
                    <a:pt x="5747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3543300" y="832104"/>
              <a:ext cx="6113145" cy="731520"/>
            </a:xfrm>
            <a:custGeom>
              <a:avLst/>
              <a:gdLst/>
              <a:ahLst/>
              <a:cxnLst/>
              <a:rect l="l" t="t" r="r" b="b"/>
              <a:pathLst>
                <a:path w="6113145" h="731519">
                  <a:moveTo>
                    <a:pt x="0" y="0"/>
                  </a:moveTo>
                  <a:lnTo>
                    <a:pt x="5747004" y="0"/>
                  </a:lnTo>
                  <a:lnTo>
                    <a:pt x="6112764" y="365760"/>
                  </a:lnTo>
                  <a:lnTo>
                    <a:pt x="5747004" y="731520"/>
                  </a:lnTo>
                  <a:lnTo>
                    <a:pt x="0" y="73152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4027424" y="1010412"/>
            <a:ext cx="4886325" cy="397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0188" indent="-230188" defTabSz="913905" fontAlgn="base">
              <a:lnSpc>
                <a:spcPts val="900"/>
              </a:lnSpc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anose="05000000000000000000" pitchFamily="2" charset="2"/>
              <a:buChar char="n"/>
            </a:pPr>
            <a:r>
              <a:rPr lang="en-US" sz="1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Dedicated market borrowing arm for the Indian Railways (IR)</a:t>
            </a:r>
          </a:p>
          <a:p>
            <a:pPr marL="230188" indent="-230188" defTabSz="913905" fontAlgn="base">
              <a:lnSpc>
                <a:spcPts val="900"/>
              </a:lnSpc>
              <a:spcBef>
                <a:spcPts val="3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anose="05000000000000000000" pitchFamily="2" charset="2"/>
              <a:buChar char="n"/>
            </a:pPr>
            <a:r>
              <a:rPr lang="en-US" sz="1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AUM has grown  at 7.89% on 9M basis for FY 2022-23 and stands at INR 4,48,032.64 crore</a:t>
            </a:r>
            <a:endParaRPr lang="en-IN" sz="1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3535666" y="1680922"/>
            <a:ext cx="6190615" cy="818515"/>
            <a:chOff x="3535666" y="1680922"/>
            <a:chExt cx="6190615" cy="818515"/>
          </a:xfrm>
        </p:grpSpPr>
        <p:pic>
          <p:nvPicPr>
            <p:cNvPr id="36" name="object 3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535666" y="1680922"/>
              <a:ext cx="6190528" cy="818487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543300" y="1726692"/>
              <a:ext cx="6113145" cy="731520"/>
            </a:xfrm>
            <a:custGeom>
              <a:avLst/>
              <a:gdLst/>
              <a:ahLst/>
              <a:cxnLst/>
              <a:rect l="l" t="t" r="r" b="b"/>
              <a:pathLst>
                <a:path w="6113145" h="731519">
                  <a:moveTo>
                    <a:pt x="5747004" y="0"/>
                  </a:moveTo>
                  <a:lnTo>
                    <a:pt x="0" y="0"/>
                  </a:lnTo>
                  <a:lnTo>
                    <a:pt x="0" y="731520"/>
                  </a:lnTo>
                  <a:lnTo>
                    <a:pt x="5747004" y="731520"/>
                  </a:lnTo>
                  <a:lnTo>
                    <a:pt x="6112764" y="365760"/>
                  </a:lnTo>
                  <a:lnTo>
                    <a:pt x="5747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8" name="object 38"/>
            <p:cNvSpPr/>
            <p:nvPr/>
          </p:nvSpPr>
          <p:spPr>
            <a:xfrm>
              <a:off x="3543300" y="1726692"/>
              <a:ext cx="6113145" cy="731520"/>
            </a:xfrm>
            <a:custGeom>
              <a:avLst/>
              <a:gdLst/>
              <a:ahLst/>
              <a:cxnLst/>
              <a:rect l="l" t="t" r="r" b="b"/>
              <a:pathLst>
                <a:path w="6113145" h="731519">
                  <a:moveTo>
                    <a:pt x="0" y="0"/>
                  </a:moveTo>
                  <a:lnTo>
                    <a:pt x="5747004" y="0"/>
                  </a:lnTo>
                  <a:lnTo>
                    <a:pt x="6112764" y="365760"/>
                  </a:lnTo>
                  <a:lnTo>
                    <a:pt x="5747004" y="731520"/>
                  </a:lnTo>
                  <a:lnTo>
                    <a:pt x="0" y="73152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4035044" y="1777390"/>
            <a:ext cx="4366260" cy="56070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42570" indent="-230504">
              <a:lnSpc>
                <a:spcPct val="100000"/>
              </a:lnSpc>
              <a:spcBef>
                <a:spcPts val="305"/>
              </a:spcBef>
              <a:buClr>
                <a:srgbClr val="FF0000"/>
              </a:buClr>
              <a:buSzPct val="80000"/>
              <a:buFont typeface="Wingdings"/>
              <a:buChar char=""/>
              <a:tabLst>
                <a:tab pos="242570" algn="l"/>
                <a:tab pos="243204" algn="l"/>
              </a:tabLst>
            </a:pP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Strategic</a:t>
            </a:r>
            <a:r>
              <a:rPr sz="1000" spc="3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relationship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with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the</a:t>
            </a:r>
            <a:r>
              <a:rPr sz="1000" spc="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MoR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enables</a:t>
            </a:r>
            <a:r>
              <a:rPr sz="1000" spc="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us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 maintain</a:t>
            </a:r>
            <a:r>
              <a:rPr sz="1000" spc="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low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risk</a:t>
            </a:r>
            <a:r>
              <a:rPr sz="1000" spc="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profile</a:t>
            </a:r>
            <a:endParaRPr sz="10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42570" indent="-230504">
              <a:lnSpc>
                <a:spcPct val="100000"/>
              </a:lnSpc>
              <a:spcBef>
                <a:spcPts val="200"/>
              </a:spcBef>
              <a:buClr>
                <a:srgbClr val="FF0000"/>
              </a:buClr>
              <a:buSzPct val="80000"/>
              <a:buFont typeface="Wingdings"/>
              <a:buChar char=""/>
              <a:tabLst>
                <a:tab pos="242570" algn="l"/>
                <a:tab pos="243204" algn="l"/>
              </a:tabLst>
            </a:pP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Cost-Plus</a:t>
            </a:r>
            <a:r>
              <a:rPr sz="1000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Standard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Lease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Agreements</a:t>
            </a:r>
            <a:r>
              <a:rPr sz="10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with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MoR</a:t>
            </a:r>
            <a:endParaRPr sz="10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42570" indent="-230504">
              <a:lnSpc>
                <a:spcPct val="100000"/>
              </a:lnSpc>
              <a:spcBef>
                <a:spcPts val="204"/>
              </a:spcBef>
              <a:buClr>
                <a:srgbClr val="FF0000"/>
              </a:buClr>
              <a:buSzPct val="80000"/>
              <a:buFont typeface="Wingdings"/>
              <a:buChar char=""/>
              <a:tabLst>
                <a:tab pos="242570" algn="l"/>
                <a:tab pos="243204" algn="l"/>
              </a:tabLst>
            </a:pP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Consistent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spreads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on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Rolling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Stock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and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Project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Assets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over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last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three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years</a:t>
            </a:r>
            <a:endParaRPr sz="10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308687" y="784896"/>
            <a:ext cx="3625850" cy="836930"/>
            <a:chOff x="304800" y="777240"/>
            <a:chExt cx="3625850" cy="836930"/>
          </a:xfrm>
        </p:grpSpPr>
        <p:pic>
          <p:nvPicPr>
            <p:cNvPr id="41" name="object 4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16608" y="777240"/>
              <a:ext cx="2113788" cy="836676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833372" y="832104"/>
              <a:ext cx="2009139" cy="731520"/>
            </a:xfrm>
            <a:custGeom>
              <a:avLst/>
              <a:gdLst/>
              <a:ahLst/>
              <a:cxnLst/>
              <a:rect l="l" t="t" r="r" b="b"/>
              <a:pathLst>
                <a:path w="2009139" h="731519">
                  <a:moveTo>
                    <a:pt x="2008631" y="0"/>
                  </a:moveTo>
                  <a:lnTo>
                    <a:pt x="0" y="0"/>
                  </a:lnTo>
                  <a:lnTo>
                    <a:pt x="0" y="731520"/>
                  </a:lnTo>
                  <a:lnTo>
                    <a:pt x="2008631" y="731520"/>
                  </a:lnTo>
                  <a:lnTo>
                    <a:pt x="2008631" y="0"/>
                  </a:lnTo>
                  <a:close/>
                </a:path>
              </a:pathLst>
            </a:custGeom>
            <a:solidFill>
              <a:srgbClr val="F8E3E6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3" name="object 43"/>
            <p:cNvSpPr/>
            <p:nvPr/>
          </p:nvSpPr>
          <p:spPr>
            <a:xfrm>
              <a:off x="1833372" y="832104"/>
              <a:ext cx="2009139" cy="731520"/>
            </a:xfrm>
            <a:custGeom>
              <a:avLst/>
              <a:gdLst/>
              <a:ahLst/>
              <a:cxnLst/>
              <a:rect l="l" t="t" r="r" b="b"/>
              <a:pathLst>
                <a:path w="2009139" h="731519">
                  <a:moveTo>
                    <a:pt x="0" y="0"/>
                  </a:moveTo>
                  <a:lnTo>
                    <a:pt x="2008631" y="0"/>
                  </a:lnTo>
                  <a:lnTo>
                    <a:pt x="2008631" y="365760"/>
                  </a:lnTo>
                  <a:lnTo>
                    <a:pt x="2008631" y="731520"/>
                  </a:lnTo>
                  <a:lnTo>
                    <a:pt x="0" y="73152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44" name="object 4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04800" y="777240"/>
              <a:ext cx="2023872" cy="836676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27659" y="953985"/>
              <a:ext cx="1805939" cy="521246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321564" y="832104"/>
              <a:ext cx="1917700" cy="731520"/>
            </a:xfrm>
            <a:custGeom>
              <a:avLst/>
              <a:gdLst/>
              <a:ahLst/>
              <a:cxnLst/>
              <a:rect l="l" t="t" r="r" b="b"/>
              <a:pathLst>
                <a:path w="1917700" h="731519">
                  <a:moveTo>
                    <a:pt x="1515745" y="0"/>
                  </a:moveTo>
                  <a:lnTo>
                    <a:pt x="0" y="0"/>
                  </a:lnTo>
                  <a:lnTo>
                    <a:pt x="0" y="731520"/>
                  </a:lnTo>
                  <a:lnTo>
                    <a:pt x="1515745" y="731520"/>
                  </a:lnTo>
                  <a:lnTo>
                    <a:pt x="1917192" y="365760"/>
                  </a:lnTo>
                  <a:lnTo>
                    <a:pt x="1515745" y="0"/>
                  </a:lnTo>
                  <a:close/>
                </a:path>
              </a:pathLst>
            </a:custGeom>
            <a:solidFill>
              <a:srgbClr val="CCEBFF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7" name="object 47"/>
            <p:cNvSpPr/>
            <p:nvPr/>
          </p:nvSpPr>
          <p:spPr>
            <a:xfrm>
              <a:off x="321564" y="832104"/>
              <a:ext cx="1917700" cy="731520"/>
            </a:xfrm>
            <a:custGeom>
              <a:avLst/>
              <a:gdLst/>
              <a:ahLst/>
              <a:cxnLst/>
              <a:rect l="l" t="t" r="r" b="b"/>
              <a:pathLst>
                <a:path w="1917700" h="731519">
                  <a:moveTo>
                    <a:pt x="0" y="0"/>
                  </a:moveTo>
                  <a:lnTo>
                    <a:pt x="1515745" y="0"/>
                  </a:lnTo>
                  <a:lnTo>
                    <a:pt x="1917192" y="365760"/>
                  </a:lnTo>
                  <a:lnTo>
                    <a:pt x="1515745" y="731520"/>
                  </a:lnTo>
                  <a:lnTo>
                    <a:pt x="0" y="73152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8" name="object 48"/>
          <p:cNvGrpSpPr/>
          <p:nvPr/>
        </p:nvGrpSpPr>
        <p:grpSpPr>
          <a:xfrm>
            <a:off x="304800" y="1671827"/>
            <a:ext cx="3625850" cy="840105"/>
            <a:chOff x="304800" y="1671827"/>
            <a:chExt cx="3625850" cy="840105"/>
          </a:xfrm>
        </p:grpSpPr>
        <p:pic>
          <p:nvPicPr>
            <p:cNvPr id="49" name="object 4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16608" y="1674875"/>
              <a:ext cx="2113788" cy="836676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1833372" y="1729739"/>
              <a:ext cx="2009139" cy="731520"/>
            </a:xfrm>
            <a:custGeom>
              <a:avLst/>
              <a:gdLst/>
              <a:ahLst/>
              <a:cxnLst/>
              <a:rect l="l" t="t" r="r" b="b"/>
              <a:pathLst>
                <a:path w="2009139" h="731519">
                  <a:moveTo>
                    <a:pt x="2008631" y="0"/>
                  </a:moveTo>
                  <a:lnTo>
                    <a:pt x="0" y="0"/>
                  </a:lnTo>
                  <a:lnTo>
                    <a:pt x="0" y="731520"/>
                  </a:lnTo>
                  <a:lnTo>
                    <a:pt x="2008631" y="731520"/>
                  </a:lnTo>
                  <a:lnTo>
                    <a:pt x="2008631" y="0"/>
                  </a:lnTo>
                  <a:close/>
                </a:path>
              </a:pathLst>
            </a:custGeom>
            <a:solidFill>
              <a:srgbClr val="F8E3E6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1" name="object 51"/>
            <p:cNvSpPr/>
            <p:nvPr/>
          </p:nvSpPr>
          <p:spPr>
            <a:xfrm>
              <a:off x="1833372" y="1729739"/>
              <a:ext cx="2009139" cy="731520"/>
            </a:xfrm>
            <a:custGeom>
              <a:avLst/>
              <a:gdLst/>
              <a:ahLst/>
              <a:cxnLst/>
              <a:rect l="l" t="t" r="r" b="b"/>
              <a:pathLst>
                <a:path w="2009139" h="731519">
                  <a:moveTo>
                    <a:pt x="0" y="0"/>
                  </a:moveTo>
                  <a:lnTo>
                    <a:pt x="2008631" y="0"/>
                  </a:lnTo>
                  <a:lnTo>
                    <a:pt x="2008631" y="365760"/>
                  </a:lnTo>
                  <a:lnTo>
                    <a:pt x="2008631" y="731520"/>
                  </a:lnTo>
                  <a:lnTo>
                    <a:pt x="0" y="73152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52" name="object 5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04800" y="1671827"/>
              <a:ext cx="2023872" cy="836676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09015" y="1848573"/>
              <a:ext cx="1441704" cy="521246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321564" y="1726691"/>
              <a:ext cx="1917700" cy="731520"/>
            </a:xfrm>
            <a:custGeom>
              <a:avLst/>
              <a:gdLst/>
              <a:ahLst/>
              <a:cxnLst/>
              <a:rect l="l" t="t" r="r" b="b"/>
              <a:pathLst>
                <a:path w="1917700" h="731519">
                  <a:moveTo>
                    <a:pt x="1515745" y="0"/>
                  </a:moveTo>
                  <a:lnTo>
                    <a:pt x="0" y="0"/>
                  </a:lnTo>
                  <a:lnTo>
                    <a:pt x="0" y="731520"/>
                  </a:lnTo>
                  <a:lnTo>
                    <a:pt x="1515745" y="731520"/>
                  </a:lnTo>
                  <a:lnTo>
                    <a:pt x="1917192" y="365760"/>
                  </a:lnTo>
                  <a:lnTo>
                    <a:pt x="1515745" y="0"/>
                  </a:lnTo>
                  <a:close/>
                </a:path>
              </a:pathLst>
            </a:custGeom>
            <a:solidFill>
              <a:srgbClr val="CCEBFF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5" name="object 55"/>
            <p:cNvSpPr/>
            <p:nvPr/>
          </p:nvSpPr>
          <p:spPr>
            <a:xfrm>
              <a:off x="321564" y="1726691"/>
              <a:ext cx="1917700" cy="731520"/>
            </a:xfrm>
            <a:custGeom>
              <a:avLst/>
              <a:gdLst/>
              <a:ahLst/>
              <a:cxnLst/>
              <a:rect l="l" t="t" r="r" b="b"/>
              <a:pathLst>
                <a:path w="1917700" h="731519">
                  <a:moveTo>
                    <a:pt x="0" y="0"/>
                  </a:moveTo>
                  <a:lnTo>
                    <a:pt x="1515745" y="0"/>
                  </a:lnTo>
                  <a:lnTo>
                    <a:pt x="1917192" y="365760"/>
                  </a:lnTo>
                  <a:lnTo>
                    <a:pt x="1515745" y="731520"/>
                  </a:lnTo>
                  <a:lnTo>
                    <a:pt x="0" y="73152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6" name="object 56"/>
          <p:cNvGrpSpPr/>
          <p:nvPr/>
        </p:nvGrpSpPr>
        <p:grpSpPr>
          <a:xfrm>
            <a:off x="3535666" y="2577034"/>
            <a:ext cx="6190615" cy="818515"/>
            <a:chOff x="3535666" y="2577034"/>
            <a:chExt cx="6190615" cy="818515"/>
          </a:xfrm>
        </p:grpSpPr>
        <p:pic>
          <p:nvPicPr>
            <p:cNvPr id="57" name="object 5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535666" y="2577034"/>
              <a:ext cx="6190528" cy="818487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3543300" y="2622804"/>
              <a:ext cx="6113145" cy="731520"/>
            </a:xfrm>
            <a:custGeom>
              <a:avLst/>
              <a:gdLst/>
              <a:ahLst/>
              <a:cxnLst/>
              <a:rect l="l" t="t" r="r" b="b"/>
              <a:pathLst>
                <a:path w="6113145" h="731520">
                  <a:moveTo>
                    <a:pt x="5761355" y="0"/>
                  </a:moveTo>
                  <a:lnTo>
                    <a:pt x="0" y="0"/>
                  </a:lnTo>
                  <a:lnTo>
                    <a:pt x="0" y="731520"/>
                  </a:lnTo>
                  <a:lnTo>
                    <a:pt x="5761355" y="731520"/>
                  </a:lnTo>
                  <a:lnTo>
                    <a:pt x="6112764" y="365760"/>
                  </a:lnTo>
                  <a:lnTo>
                    <a:pt x="5761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9" name="object 59"/>
            <p:cNvSpPr/>
            <p:nvPr/>
          </p:nvSpPr>
          <p:spPr>
            <a:xfrm>
              <a:off x="3543300" y="2622804"/>
              <a:ext cx="6113145" cy="731520"/>
            </a:xfrm>
            <a:custGeom>
              <a:avLst/>
              <a:gdLst/>
              <a:ahLst/>
              <a:cxnLst/>
              <a:rect l="l" t="t" r="r" b="b"/>
              <a:pathLst>
                <a:path w="6113145" h="731520">
                  <a:moveTo>
                    <a:pt x="0" y="0"/>
                  </a:moveTo>
                  <a:lnTo>
                    <a:pt x="5761355" y="0"/>
                  </a:lnTo>
                  <a:lnTo>
                    <a:pt x="6112764" y="365760"/>
                  </a:lnTo>
                  <a:lnTo>
                    <a:pt x="5761355" y="731520"/>
                  </a:lnTo>
                  <a:lnTo>
                    <a:pt x="0" y="73152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4035044" y="2674137"/>
            <a:ext cx="3910329" cy="56070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42570" indent="-230504">
              <a:lnSpc>
                <a:spcPct val="100000"/>
              </a:lnSpc>
              <a:spcBef>
                <a:spcPts val="305"/>
              </a:spcBef>
              <a:buClr>
                <a:srgbClr val="FF0000"/>
              </a:buClr>
              <a:buSzPct val="80000"/>
              <a:buFont typeface="Wingdings"/>
              <a:buChar char=""/>
              <a:tabLst>
                <a:tab pos="242570" algn="l"/>
                <a:tab pos="243204" algn="l"/>
              </a:tabLst>
            </a:pP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Highest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credit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rating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for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an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Indian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issuer from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ICRA,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CRISIL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&amp;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CARE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42570" indent="-230504">
              <a:lnSpc>
                <a:spcPct val="100000"/>
              </a:lnSpc>
              <a:spcBef>
                <a:spcPts val="200"/>
              </a:spcBef>
              <a:buClr>
                <a:srgbClr val="FF0000"/>
              </a:buClr>
              <a:buSzPct val="80000"/>
              <a:buFont typeface="Wingdings"/>
              <a:buChar char=""/>
              <a:tabLst>
                <a:tab pos="242570" algn="l"/>
                <a:tab pos="243204" algn="l"/>
              </a:tabLst>
            </a:pP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Diversified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funding</a:t>
            </a:r>
            <a:r>
              <a:rPr sz="1000" spc="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sources of various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maturities</a:t>
            </a:r>
            <a:r>
              <a:rPr sz="1000" spc="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&amp;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currencies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42570" indent="-230504">
              <a:lnSpc>
                <a:spcPct val="100000"/>
              </a:lnSpc>
              <a:spcBef>
                <a:spcPts val="204"/>
              </a:spcBef>
              <a:buClr>
                <a:srgbClr val="FF0000"/>
              </a:buClr>
              <a:buSzPct val="80000"/>
              <a:buFont typeface="Wingdings"/>
              <a:buChar char=""/>
              <a:tabLst>
                <a:tab pos="242570" algn="l"/>
                <a:tab pos="243204" algn="l"/>
              </a:tabLst>
            </a:pP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Competitive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cost</a:t>
            </a:r>
            <a:r>
              <a:rPr sz="1000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of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Borrowing</a:t>
            </a:r>
            <a:r>
              <a:rPr sz="1000" spc="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</a:t>
            </a:r>
            <a:r>
              <a:rPr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keep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finance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cost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under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check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304800" y="2567939"/>
            <a:ext cx="3625850" cy="840105"/>
            <a:chOff x="304800" y="2567939"/>
            <a:chExt cx="3625850" cy="840105"/>
          </a:xfrm>
        </p:grpSpPr>
        <p:pic>
          <p:nvPicPr>
            <p:cNvPr id="62" name="object 6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684019" y="2570987"/>
              <a:ext cx="2246376" cy="836676"/>
            </a:xfrm>
            <a:prstGeom prst="rect">
              <a:avLst/>
            </a:prstGeom>
          </p:spPr>
        </p:pic>
        <p:sp>
          <p:nvSpPr>
            <p:cNvPr id="63" name="object 63"/>
            <p:cNvSpPr/>
            <p:nvPr/>
          </p:nvSpPr>
          <p:spPr>
            <a:xfrm>
              <a:off x="1700783" y="2625851"/>
              <a:ext cx="2141220" cy="731520"/>
            </a:xfrm>
            <a:custGeom>
              <a:avLst/>
              <a:gdLst/>
              <a:ahLst/>
              <a:cxnLst/>
              <a:rect l="l" t="t" r="r" b="b"/>
              <a:pathLst>
                <a:path w="2141220" h="731520">
                  <a:moveTo>
                    <a:pt x="2141220" y="0"/>
                  </a:moveTo>
                  <a:lnTo>
                    <a:pt x="0" y="0"/>
                  </a:lnTo>
                  <a:lnTo>
                    <a:pt x="0" y="731520"/>
                  </a:lnTo>
                  <a:lnTo>
                    <a:pt x="2141220" y="731520"/>
                  </a:lnTo>
                  <a:lnTo>
                    <a:pt x="2141220" y="0"/>
                  </a:lnTo>
                  <a:close/>
                </a:path>
              </a:pathLst>
            </a:custGeom>
            <a:solidFill>
              <a:srgbClr val="F8E3E6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64" name="object 64"/>
            <p:cNvSpPr/>
            <p:nvPr/>
          </p:nvSpPr>
          <p:spPr>
            <a:xfrm>
              <a:off x="1700783" y="2625851"/>
              <a:ext cx="2141220" cy="731520"/>
            </a:xfrm>
            <a:custGeom>
              <a:avLst/>
              <a:gdLst/>
              <a:ahLst/>
              <a:cxnLst/>
              <a:rect l="l" t="t" r="r" b="b"/>
              <a:pathLst>
                <a:path w="2141220" h="731520">
                  <a:moveTo>
                    <a:pt x="0" y="0"/>
                  </a:moveTo>
                  <a:lnTo>
                    <a:pt x="2141220" y="0"/>
                  </a:lnTo>
                  <a:lnTo>
                    <a:pt x="2141220" y="365760"/>
                  </a:lnTo>
                  <a:lnTo>
                    <a:pt x="2141220" y="731520"/>
                  </a:lnTo>
                  <a:lnTo>
                    <a:pt x="0" y="73152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pic>
          <p:nvPicPr>
            <p:cNvPr id="65" name="object 6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04800" y="2567939"/>
              <a:ext cx="2022348" cy="836676"/>
            </a:xfrm>
            <a:prstGeom prst="rect">
              <a:avLst/>
            </a:prstGeom>
          </p:spPr>
        </p:pic>
        <p:sp>
          <p:nvSpPr>
            <p:cNvPr id="66" name="object 66"/>
            <p:cNvSpPr/>
            <p:nvPr/>
          </p:nvSpPr>
          <p:spPr>
            <a:xfrm>
              <a:off x="321564" y="2622803"/>
              <a:ext cx="1917700" cy="731520"/>
            </a:xfrm>
            <a:custGeom>
              <a:avLst/>
              <a:gdLst/>
              <a:ahLst/>
              <a:cxnLst/>
              <a:rect l="l" t="t" r="r" b="b"/>
              <a:pathLst>
                <a:path w="1917700" h="731520">
                  <a:moveTo>
                    <a:pt x="1575943" y="0"/>
                  </a:moveTo>
                  <a:lnTo>
                    <a:pt x="0" y="0"/>
                  </a:lnTo>
                  <a:lnTo>
                    <a:pt x="0" y="731520"/>
                  </a:lnTo>
                  <a:lnTo>
                    <a:pt x="1575943" y="731520"/>
                  </a:lnTo>
                  <a:lnTo>
                    <a:pt x="1917192" y="365760"/>
                  </a:lnTo>
                  <a:lnTo>
                    <a:pt x="1575943" y="0"/>
                  </a:lnTo>
                  <a:close/>
                </a:path>
              </a:pathLst>
            </a:custGeom>
            <a:solidFill>
              <a:srgbClr val="CCEBFF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67" name="object 67"/>
            <p:cNvSpPr/>
            <p:nvPr/>
          </p:nvSpPr>
          <p:spPr>
            <a:xfrm>
              <a:off x="321564" y="2622803"/>
              <a:ext cx="1917700" cy="731520"/>
            </a:xfrm>
            <a:custGeom>
              <a:avLst/>
              <a:gdLst/>
              <a:ahLst/>
              <a:cxnLst/>
              <a:rect l="l" t="t" r="r" b="b"/>
              <a:pathLst>
                <a:path w="1917700" h="731520">
                  <a:moveTo>
                    <a:pt x="0" y="0"/>
                  </a:moveTo>
                  <a:lnTo>
                    <a:pt x="1575943" y="0"/>
                  </a:lnTo>
                  <a:lnTo>
                    <a:pt x="1917192" y="365760"/>
                  </a:lnTo>
                  <a:lnTo>
                    <a:pt x="1575943" y="731520"/>
                  </a:lnTo>
                  <a:lnTo>
                    <a:pt x="0" y="73152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3938486" y="4405212"/>
            <a:ext cx="5622969" cy="731611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42570" indent="-230504">
              <a:lnSpc>
                <a:spcPct val="100000"/>
              </a:lnSpc>
              <a:spcBef>
                <a:spcPts val="305"/>
              </a:spcBef>
              <a:buClr>
                <a:srgbClr val="FF0000"/>
              </a:buClr>
              <a:buSzPct val="80000"/>
              <a:buFont typeface="Wingdings"/>
              <a:buChar char=""/>
              <a:tabLst>
                <a:tab pos="242570" algn="l"/>
                <a:tab pos="243204" algn="l"/>
              </a:tabLst>
            </a:pP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Profit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growth</a:t>
            </a:r>
            <a:r>
              <a:rPr sz="1000" spc="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of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IN"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8.96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% on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US" sz="1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9M basis for FY 2022-23.</a:t>
            </a:r>
            <a:endParaRPr sz="10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42570" indent="-230504">
              <a:lnSpc>
                <a:spcPct val="100000"/>
              </a:lnSpc>
              <a:spcBef>
                <a:spcPts val="200"/>
              </a:spcBef>
              <a:buClr>
                <a:srgbClr val="FF0000"/>
              </a:buClr>
              <a:buSzPct val="80000"/>
              <a:buFont typeface="Wingdings"/>
              <a:buChar char=""/>
              <a:tabLst>
                <a:tab pos="242570" algn="l"/>
                <a:tab pos="243204" algn="l"/>
              </a:tabLst>
            </a:pP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Revenue</a:t>
            </a:r>
            <a:r>
              <a:rPr sz="1000" spc="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from</a:t>
            </a:r>
            <a:r>
              <a:rPr sz="1000" spc="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operations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grew</a:t>
            </a:r>
            <a:r>
              <a:rPr sz="1000" spc="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by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IN"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22.88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%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US" sz="1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9M basis for FY 2022-23.</a:t>
            </a:r>
            <a:endParaRPr sz="10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42570" indent="-230504">
              <a:lnSpc>
                <a:spcPct val="100000"/>
              </a:lnSpc>
              <a:spcBef>
                <a:spcPts val="204"/>
              </a:spcBef>
              <a:buClr>
                <a:srgbClr val="FF0000"/>
              </a:buClr>
              <a:buSzPct val="80000"/>
              <a:buFont typeface="Wingdings"/>
              <a:buChar char=""/>
              <a:tabLst>
                <a:tab pos="242570" algn="l"/>
                <a:tab pos="243204" algn="l"/>
              </a:tabLst>
            </a:pP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Low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overheads,</a:t>
            </a:r>
            <a:r>
              <a:rPr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administrative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costs</a:t>
            </a:r>
            <a:r>
              <a:rPr sz="1000" spc="-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and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high</a:t>
            </a:r>
            <a:r>
              <a:rPr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operational</a:t>
            </a:r>
            <a:r>
              <a:rPr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efficiency</a:t>
            </a:r>
            <a:endParaRPr sz="10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42570" indent="-230504">
              <a:lnSpc>
                <a:spcPct val="100000"/>
              </a:lnSpc>
              <a:spcBef>
                <a:spcPts val="195"/>
              </a:spcBef>
              <a:buClr>
                <a:srgbClr val="FF0000"/>
              </a:buClr>
              <a:buSzPct val="80000"/>
              <a:buFont typeface="Wingdings"/>
              <a:buChar char=""/>
              <a:tabLst>
                <a:tab pos="242570" algn="l"/>
                <a:tab pos="243204" algn="l"/>
              </a:tabLst>
            </a:pPr>
            <a:r>
              <a:rPr lang="en-US"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Healthy</a:t>
            </a:r>
            <a:r>
              <a:rPr lang="en-US" sz="1000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US"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return</a:t>
            </a:r>
            <a:r>
              <a:rPr lang="en-US" sz="1000" spc="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US"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ratios</a:t>
            </a:r>
            <a:r>
              <a:rPr lang="en-US"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US"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–</a:t>
            </a:r>
            <a:r>
              <a:rPr lang="en-US"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US" sz="1000" spc="-5" dirty="0" err="1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RoA</a:t>
            </a:r>
            <a:r>
              <a:rPr lang="en-US"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US"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at</a:t>
            </a:r>
            <a:r>
              <a:rPr lang="en-US" sz="1000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1.42</a:t>
            </a:r>
            <a:r>
              <a:rPr lang="en-US"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%</a:t>
            </a:r>
            <a:r>
              <a:rPr lang="en-US"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US"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and</a:t>
            </a:r>
            <a:r>
              <a:rPr lang="en-US" sz="1000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US" sz="1000" spc="-5" dirty="0" err="1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RoE</a:t>
            </a:r>
            <a:r>
              <a:rPr lang="en-US"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US"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at 14.58%</a:t>
            </a:r>
            <a:r>
              <a:rPr lang="en-US"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US"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for</a:t>
            </a:r>
            <a:r>
              <a:rPr lang="en-US"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Q3</a:t>
            </a:r>
            <a:r>
              <a:rPr lang="en-US"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FY</a:t>
            </a:r>
            <a:r>
              <a:rPr lang="en-US" sz="10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23</a:t>
            </a:r>
            <a:r>
              <a:rPr lang="en-US" sz="1000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US"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(</a:t>
            </a:r>
            <a:r>
              <a:rPr lang="en-US" sz="1000" spc="-5" dirty="0" err="1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Annualised</a:t>
            </a:r>
            <a:r>
              <a:rPr lang="en-US" sz="1000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)</a:t>
            </a:r>
            <a:endParaRPr lang="en-US" sz="10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304800" y="4367784"/>
            <a:ext cx="2024380" cy="836930"/>
            <a:chOff x="304800" y="4367784"/>
            <a:chExt cx="2024380" cy="836930"/>
          </a:xfrm>
        </p:grpSpPr>
        <p:pic>
          <p:nvPicPr>
            <p:cNvPr id="70" name="object 7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04800" y="4367784"/>
              <a:ext cx="2023872" cy="836676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12063" y="4544530"/>
              <a:ext cx="1435608" cy="521246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321564" y="4422648"/>
              <a:ext cx="1917700" cy="731520"/>
            </a:xfrm>
            <a:custGeom>
              <a:avLst/>
              <a:gdLst/>
              <a:ahLst/>
              <a:cxnLst/>
              <a:rect l="l" t="t" r="r" b="b"/>
              <a:pathLst>
                <a:path w="1917700" h="731520">
                  <a:moveTo>
                    <a:pt x="1514602" y="0"/>
                  </a:moveTo>
                  <a:lnTo>
                    <a:pt x="0" y="0"/>
                  </a:lnTo>
                  <a:lnTo>
                    <a:pt x="0" y="731519"/>
                  </a:lnTo>
                  <a:lnTo>
                    <a:pt x="1514602" y="731519"/>
                  </a:lnTo>
                  <a:lnTo>
                    <a:pt x="1917192" y="365759"/>
                  </a:lnTo>
                  <a:lnTo>
                    <a:pt x="1514602" y="0"/>
                  </a:lnTo>
                  <a:close/>
                </a:path>
              </a:pathLst>
            </a:custGeom>
            <a:solidFill>
              <a:srgbClr val="CCEBFF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73" name="object 73"/>
            <p:cNvSpPr/>
            <p:nvPr/>
          </p:nvSpPr>
          <p:spPr>
            <a:xfrm>
              <a:off x="321564" y="4422648"/>
              <a:ext cx="1917700" cy="731520"/>
            </a:xfrm>
            <a:custGeom>
              <a:avLst/>
              <a:gdLst/>
              <a:ahLst/>
              <a:cxnLst/>
              <a:rect l="l" t="t" r="r" b="b"/>
              <a:pathLst>
                <a:path w="1917700" h="731520">
                  <a:moveTo>
                    <a:pt x="0" y="0"/>
                  </a:moveTo>
                  <a:lnTo>
                    <a:pt x="1514602" y="0"/>
                  </a:lnTo>
                  <a:lnTo>
                    <a:pt x="1917192" y="365759"/>
                  </a:lnTo>
                  <a:lnTo>
                    <a:pt x="1514602" y="731519"/>
                  </a:lnTo>
                  <a:lnTo>
                    <a:pt x="0" y="731519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591413" y="4621148"/>
            <a:ext cx="117729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0820" marR="5080" indent="-198755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Consistent financial </a:t>
            </a:r>
            <a:r>
              <a:rPr sz="1000" b="1" spc="-2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performance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0" y="4582655"/>
            <a:ext cx="458470" cy="539115"/>
            <a:chOff x="0" y="4582655"/>
            <a:chExt cx="458470" cy="539115"/>
          </a:xfrm>
        </p:grpSpPr>
        <p:pic>
          <p:nvPicPr>
            <p:cNvPr id="76" name="object 7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0" y="4582655"/>
              <a:ext cx="457974" cy="538746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2003" y="4600955"/>
              <a:ext cx="384822" cy="454913"/>
            </a:xfrm>
            <a:prstGeom prst="rect">
              <a:avLst/>
            </a:prstGeom>
          </p:spPr>
        </p:pic>
      </p:grpSp>
      <p:sp>
        <p:nvSpPr>
          <p:cNvPr id="78" name="object 78"/>
          <p:cNvSpPr txBox="1"/>
          <p:nvPr/>
        </p:nvSpPr>
        <p:spPr>
          <a:xfrm>
            <a:off x="147015" y="4650104"/>
            <a:ext cx="13779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5</a:t>
            </a:r>
            <a:endParaRPr sz="16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304800" y="3467100"/>
            <a:ext cx="2024380" cy="836930"/>
            <a:chOff x="304800" y="3467100"/>
            <a:chExt cx="2024380" cy="836930"/>
          </a:xfrm>
        </p:grpSpPr>
        <p:pic>
          <p:nvPicPr>
            <p:cNvPr id="80" name="object 8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04800" y="3467100"/>
              <a:ext cx="2023872" cy="836676"/>
            </a:xfrm>
            <a:prstGeom prst="rect">
              <a:avLst/>
            </a:prstGeom>
          </p:spPr>
        </p:pic>
        <p:pic>
          <p:nvPicPr>
            <p:cNvPr id="81" name="object 8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61771" y="3643845"/>
              <a:ext cx="1537716" cy="521246"/>
            </a:xfrm>
            <a:prstGeom prst="rect">
              <a:avLst/>
            </a:prstGeom>
          </p:spPr>
        </p:pic>
        <p:sp>
          <p:nvSpPr>
            <p:cNvPr id="82" name="object 82"/>
            <p:cNvSpPr/>
            <p:nvPr/>
          </p:nvSpPr>
          <p:spPr>
            <a:xfrm>
              <a:off x="321564" y="3521964"/>
              <a:ext cx="1917700" cy="731520"/>
            </a:xfrm>
            <a:custGeom>
              <a:avLst/>
              <a:gdLst/>
              <a:ahLst/>
              <a:cxnLst/>
              <a:rect l="l" t="t" r="r" b="b"/>
              <a:pathLst>
                <a:path w="1917700" h="731520">
                  <a:moveTo>
                    <a:pt x="1517523" y="0"/>
                  </a:moveTo>
                  <a:lnTo>
                    <a:pt x="0" y="0"/>
                  </a:lnTo>
                  <a:lnTo>
                    <a:pt x="0" y="731519"/>
                  </a:lnTo>
                  <a:lnTo>
                    <a:pt x="1517523" y="731519"/>
                  </a:lnTo>
                  <a:lnTo>
                    <a:pt x="1917192" y="365760"/>
                  </a:lnTo>
                  <a:lnTo>
                    <a:pt x="1517523" y="0"/>
                  </a:lnTo>
                  <a:close/>
                </a:path>
              </a:pathLst>
            </a:custGeom>
            <a:solidFill>
              <a:srgbClr val="CCEBFF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83" name="object 83"/>
            <p:cNvSpPr/>
            <p:nvPr/>
          </p:nvSpPr>
          <p:spPr>
            <a:xfrm>
              <a:off x="321564" y="3521964"/>
              <a:ext cx="1917700" cy="731520"/>
            </a:xfrm>
            <a:custGeom>
              <a:avLst/>
              <a:gdLst/>
              <a:ahLst/>
              <a:cxnLst/>
              <a:rect l="l" t="t" r="r" b="b"/>
              <a:pathLst>
                <a:path w="1917700" h="731520">
                  <a:moveTo>
                    <a:pt x="0" y="0"/>
                  </a:moveTo>
                  <a:lnTo>
                    <a:pt x="1517523" y="0"/>
                  </a:lnTo>
                  <a:lnTo>
                    <a:pt x="1917192" y="365760"/>
                  </a:lnTo>
                  <a:lnTo>
                    <a:pt x="1517523" y="731519"/>
                  </a:lnTo>
                  <a:lnTo>
                    <a:pt x="0" y="731519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84" name="object 84"/>
          <p:cNvSpPr txBox="1"/>
          <p:nvPr/>
        </p:nvSpPr>
        <p:spPr>
          <a:xfrm>
            <a:off x="541121" y="3721100"/>
            <a:ext cx="127762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2255" marR="5080" indent="-25019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Strong </a:t>
            </a:r>
            <a:r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Asset-Liability </a:t>
            </a:r>
            <a:r>
              <a:rPr sz="1000" b="1" spc="-2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Management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85" name="object 85"/>
          <p:cNvGrpSpPr/>
          <p:nvPr/>
        </p:nvGrpSpPr>
        <p:grpSpPr>
          <a:xfrm>
            <a:off x="0" y="3681971"/>
            <a:ext cx="458470" cy="539115"/>
            <a:chOff x="0" y="3681971"/>
            <a:chExt cx="458470" cy="539115"/>
          </a:xfrm>
        </p:grpSpPr>
        <p:pic>
          <p:nvPicPr>
            <p:cNvPr id="86" name="object 86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0" y="3681971"/>
              <a:ext cx="457974" cy="538746"/>
            </a:xfrm>
            <a:prstGeom prst="rect">
              <a:avLst/>
            </a:prstGeom>
          </p:spPr>
        </p:pic>
        <p:pic>
          <p:nvPicPr>
            <p:cNvPr id="87" name="object 87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2003" y="3701796"/>
              <a:ext cx="384822" cy="454913"/>
            </a:xfrm>
            <a:prstGeom prst="rect">
              <a:avLst/>
            </a:prstGeom>
          </p:spPr>
        </p:pic>
      </p:grpSp>
      <p:sp>
        <p:nvSpPr>
          <p:cNvPr id="88" name="object 88"/>
          <p:cNvSpPr txBox="1"/>
          <p:nvPr/>
        </p:nvSpPr>
        <p:spPr>
          <a:xfrm>
            <a:off x="147015" y="3750055"/>
            <a:ext cx="13779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4</a:t>
            </a:r>
            <a:endParaRPr sz="16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18540" y="2821686"/>
            <a:ext cx="11525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Competitive</a:t>
            </a:r>
            <a:r>
              <a:rPr sz="1000" b="1" spc="-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Cost</a:t>
            </a:r>
            <a:r>
              <a:rPr sz="1000" b="1" spc="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of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841044" y="2974086"/>
            <a:ext cx="7067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Borrowings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0" y="2859011"/>
            <a:ext cx="458470" cy="539115"/>
            <a:chOff x="0" y="2859011"/>
            <a:chExt cx="458470" cy="539115"/>
          </a:xfrm>
        </p:grpSpPr>
        <p:pic>
          <p:nvPicPr>
            <p:cNvPr id="92" name="object 92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0" y="2859011"/>
              <a:ext cx="457974" cy="538746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32003" y="2878836"/>
              <a:ext cx="384822" cy="454913"/>
            </a:xfrm>
            <a:prstGeom prst="rect">
              <a:avLst/>
            </a:prstGeom>
          </p:spPr>
        </p:pic>
      </p:grpSp>
      <p:sp>
        <p:nvSpPr>
          <p:cNvPr id="94" name="object 94"/>
          <p:cNvSpPr txBox="1"/>
          <p:nvPr/>
        </p:nvSpPr>
        <p:spPr>
          <a:xfrm>
            <a:off x="147015" y="2926791"/>
            <a:ext cx="13843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3</a:t>
            </a:r>
            <a:endParaRPr sz="16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06704" y="1030350"/>
            <a:ext cx="154559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Strategic</a:t>
            </a:r>
            <a:r>
              <a:rPr sz="1000" b="1" spc="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role</a:t>
            </a:r>
            <a:r>
              <a:rPr sz="1000" b="1" spc="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in </a:t>
            </a: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growth</a:t>
            </a:r>
            <a:r>
              <a:rPr sz="1000" b="1" spc="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of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700836" y="1182446"/>
            <a:ext cx="95885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Indian</a:t>
            </a:r>
            <a:r>
              <a:rPr sz="1000" b="1" spc="-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Railways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0" y="992111"/>
            <a:ext cx="458470" cy="539115"/>
            <a:chOff x="0" y="992111"/>
            <a:chExt cx="458470" cy="539115"/>
          </a:xfrm>
        </p:grpSpPr>
        <p:pic>
          <p:nvPicPr>
            <p:cNvPr id="98" name="object 98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0" y="992111"/>
              <a:ext cx="457974" cy="538746"/>
            </a:xfrm>
            <a:prstGeom prst="rect">
              <a:avLst/>
            </a:prstGeom>
          </p:spPr>
        </p:pic>
        <p:pic>
          <p:nvPicPr>
            <p:cNvPr id="99" name="object 99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32003" y="1010412"/>
              <a:ext cx="384822" cy="454913"/>
            </a:xfrm>
            <a:prstGeom prst="rect">
              <a:avLst/>
            </a:prstGeom>
          </p:spPr>
        </p:pic>
      </p:grpSp>
      <p:sp>
        <p:nvSpPr>
          <p:cNvPr id="100" name="object 100"/>
          <p:cNvSpPr txBox="1"/>
          <p:nvPr/>
        </p:nvSpPr>
        <p:spPr>
          <a:xfrm>
            <a:off x="147015" y="1059002"/>
            <a:ext cx="13843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1</a:t>
            </a:r>
            <a:endParaRPr sz="16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101" name="object 101"/>
          <p:cNvGrpSpPr/>
          <p:nvPr/>
        </p:nvGrpSpPr>
        <p:grpSpPr>
          <a:xfrm>
            <a:off x="304800" y="5260847"/>
            <a:ext cx="2024380" cy="836930"/>
            <a:chOff x="304800" y="5260847"/>
            <a:chExt cx="2024380" cy="836930"/>
          </a:xfrm>
        </p:grpSpPr>
        <p:pic>
          <p:nvPicPr>
            <p:cNvPr id="102" name="object 102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304800" y="5260847"/>
              <a:ext cx="2023872" cy="836676"/>
            </a:xfrm>
            <a:prstGeom prst="rect">
              <a:avLst/>
            </a:prstGeom>
          </p:spPr>
        </p:pic>
        <p:sp>
          <p:nvSpPr>
            <p:cNvPr id="103" name="object 103"/>
            <p:cNvSpPr/>
            <p:nvPr/>
          </p:nvSpPr>
          <p:spPr>
            <a:xfrm>
              <a:off x="321564" y="5315711"/>
              <a:ext cx="1917700" cy="731520"/>
            </a:xfrm>
            <a:custGeom>
              <a:avLst/>
              <a:gdLst/>
              <a:ahLst/>
              <a:cxnLst/>
              <a:rect l="l" t="t" r="r" b="b"/>
              <a:pathLst>
                <a:path w="1917700" h="731520">
                  <a:moveTo>
                    <a:pt x="1504569" y="0"/>
                  </a:moveTo>
                  <a:lnTo>
                    <a:pt x="0" y="0"/>
                  </a:lnTo>
                  <a:lnTo>
                    <a:pt x="0" y="731519"/>
                  </a:lnTo>
                  <a:lnTo>
                    <a:pt x="1504569" y="731519"/>
                  </a:lnTo>
                  <a:lnTo>
                    <a:pt x="1917192" y="365759"/>
                  </a:lnTo>
                  <a:lnTo>
                    <a:pt x="1504569" y="0"/>
                  </a:lnTo>
                  <a:close/>
                </a:path>
              </a:pathLst>
            </a:custGeom>
            <a:solidFill>
              <a:srgbClr val="CCEBFF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04" name="object 104"/>
            <p:cNvSpPr/>
            <p:nvPr/>
          </p:nvSpPr>
          <p:spPr>
            <a:xfrm>
              <a:off x="321564" y="5315711"/>
              <a:ext cx="1917700" cy="731520"/>
            </a:xfrm>
            <a:custGeom>
              <a:avLst/>
              <a:gdLst/>
              <a:ahLst/>
              <a:cxnLst/>
              <a:rect l="l" t="t" r="r" b="b"/>
              <a:pathLst>
                <a:path w="1917700" h="731520">
                  <a:moveTo>
                    <a:pt x="0" y="0"/>
                  </a:moveTo>
                  <a:lnTo>
                    <a:pt x="1504569" y="0"/>
                  </a:lnTo>
                  <a:lnTo>
                    <a:pt x="1917192" y="365759"/>
                  </a:lnTo>
                  <a:lnTo>
                    <a:pt x="1504569" y="731519"/>
                  </a:lnTo>
                  <a:lnTo>
                    <a:pt x="0" y="731519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ACACAC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05" name="object 105"/>
          <p:cNvSpPr txBox="1"/>
          <p:nvPr/>
        </p:nvSpPr>
        <p:spPr>
          <a:xfrm>
            <a:off x="635609" y="5515457"/>
            <a:ext cx="108204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6850" marR="5080" indent="-184785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Enj</a:t>
            </a: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</a:t>
            </a:r>
            <a:r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ys</a:t>
            </a:r>
            <a:r>
              <a:rPr sz="1000" b="1" spc="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Regul</a:t>
            </a:r>
            <a:r>
              <a:rPr sz="1000" b="1" spc="-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</a:t>
            </a: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</a:t>
            </a:r>
            <a:r>
              <a:rPr sz="1000" b="1" spc="-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</a:t>
            </a:r>
            <a:r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y  Exemptions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106" name="object 106"/>
          <p:cNvGrpSpPr/>
          <p:nvPr/>
        </p:nvGrpSpPr>
        <p:grpSpPr>
          <a:xfrm>
            <a:off x="0" y="5475732"/>
            <a:ext cx="458470" cy="539115"/>
            <a:chOff x="0" y="5475732"/>
            <a:chExt cx="458470" cy="539115"/>
          </a:xfrm>
        </p:grpSpPr>
        <p:pic>
          <p:nvPicPr>
            <p:cNvPr id="107" name="object 107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0" y="5475732"/>
              <a:ext cx="457974" cy="538746"/>
            </a:xfrm>
            <a:prstGeom prst="rect">
              <a:avLst/>
            </a:prstGeom>
          </p:spPr>
        </p:pic>
        <p:pic>
          <p:nvPicPr>
            <p:cNvPr id="108" name="object 108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32003" y="5495544"/>
              <a:ext cx="384822" cy="454914"/>
            </a:xfrm>
            <a:prstGeom prst="rect">
              <a:avLst/>
            </a:prstGeom>
          </p:spPr>
        </p:pic>
      </p:grpSp>
      <p:sp>
        <p:nvSpPr>
          <p:cNvPr id="109" name="object 109"/>
          <p:cNvSpPr txBox="1"/>
          <p:nvPr/>
        </p:nvSpPr>
        <p:spPr>
          <a:xfrm>
            <a:off x="147015" y="5544413"/>
            <a:ext cx="13779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6</a:t>
            </a:r>
            <a:endParaRPr sz="16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88060" y="1924557"/>
            <a:ext cx="118364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Low</a:t>
            </a: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risk,</a:t>
            </a:r>
            <a:r>
              <a:rPr sz="1000" b="1" spc="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Cost</a:t>
            </a:r>
            <a:r>
              <a:rPr sz="10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–Plus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algn="ctr">
              <a:lnSpc>
                <a:spcPct val="100000"/>
              </a:lnSpc>
            </a:pPr>
            <a:r>
              <a:rPr sz="10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business </a:t>
            </a:r>
            <a:r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model</a:t>
            </a:r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111" name="object 111"/>
          <p:cNvGrpSpPr/>
          <p:nvPr/>
        </p:nvGrpSpPr>
        <p:grpSpPr>
          <a:xfrm>
            <a:off x="0" y="1886699"/>
            <a:ext cx="458470" cy="539115"/>
            <a:chOff x="0" y="1886699"/>
            <a:chExt cx="458470" cy="539115"/>
          </a:xfrm>
        </p:grpSpPr>
        <p:pic>
          <p:nvPicPr>
            <p:cNvPr id="112" name="object 112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0" y="1886699"/>
              <a:ext cx="457974" cy="538746"/>
            </a:xfrm>
            <a:prstGeom prst="rect">
              <a:avLst/>
            </a:prstGeom>
          </p:spPr>
        </p:pic>
        <p:pic>
          <p:nvPicPr>
            <p:cNvPr id="113" name="object 11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32003" y="1905000"/>
              <a:ext cx="384822" cy="454913"/>
            </a:xfrm>
            <a:prstGeom prst="rect">
              <a:avLst/>
            </a:prstGeom>
          </p:spPr>
        </p:pic>
      </p:grpSp>
      <p:sp>
        <p:nvSpPr>
          <p:cNvPr id="114" name="object 114"/>
          <p:cNvSpPr txBox="1"/>
          <p:nvPr/>
        </p:nvSpPr>
        <p:spPr>
          <a:xfrm>
            <a:off x="147015" y="1953209"/>
            <a:ext cx="13843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</a:t>
            </a:r>
            <a:endParaRPr sz="16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115" name="object 115"/>
          <p:cNvGrpSpPr/>
          <p:nvPr/>
        </p:nvGrpSpPr>
        <p:grpSpPr>
          <a:xfrm>
            <a:off x="2160968" y="5550344"/>
            <a:ext cx="1682750" cy="269875"/>
            <a:chOff x="2160968" y="5550344"/>
            <a:chExt cx="1682750" cy="269875"/>
          </a:xfrm>
        </p:grpSpPr>
        <p:sp>
          <p:nvSpPr>
            <p:cNvPr id="116" name="object 116"/>
            <p:cNvSpPr/>
            <p:nvPr/>
          </p:nvSpPr>
          <p:spPr>
            <a:xfrm>
              <a:off x="2162555" y="5551932"/>
              <a:ext cx="1679575" cy="266700"/>
            </a:xfrm>
            <a:custGeom>
              <a:avLst/>
              <a:gdLst/>
              <a:ahLst/>
              <a:cxnLst/>
              <a:rect l="l" t="t" r="r" b="b"/>
              <a:pathLst>
                <a:path w="1679575" h="266700">
                  <a:moveTo>
                    <a:pt x="1679447" y="0"/>
                  </a:moveTo>
                  <a:lnTo>
                    <a:pt x="0" y="0"/>
                  </a:lnTo>
                  <a:lnTo>
                    <a:pt x="0" y="266700"/>
                  </a:lnTo>
                  <a:lnTo>
                    <a:pt x="1679447" y="266700"/>
                  </a:lnTo>
                  <a:lnTo>
                    <a:pt x="1679447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17" name="object 117"/>
            <p:cNvSpPr/>
            <p:nvPr/>
          </p:nvSpPr>
          <p:spPr>
            <a:xfrm>
              <a:off x="2162555" y="5551932"/>
              <a:ext cx="1679575" cy="266700"/>
            </a:xfrm>
            <a:custGeom>
              <a:avLst/>
              <a:gdLst/>
              <a:ahLst/>
              <a:cxnLst/>
              <a:rect l="l" t="t" r="r" b="b"/>
              <a:pathLst>
                <a:path w="1679575" h="266700">
                  <a:moveTo>
                    <a:pt x="0" y="266700"/>
                  </a:moveTo>
                  <a:lnTo>
                    <a:pt x="1679447" y="266700"/>
                  </a:lnTo>
                  <a:lnTo>
                    <a:pt x="1679447" y="0"/>
                  </a:lnTo>
                  <a:lnTo>
                    <a:pt x="0" y="0"/>
                  </a:lnTo>
                  <a:lnTo>
                    <a:pt x="0" y="266700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8" name="object 118"/>
          <p:cNvSpPr txBox="1"/>
          <p:nvPr/>
        </p:nvSpPr>
        <p:spPr>
          <a:xfrm>
            <a:off x="2162555" y="5551932"/>
            <a:ext cx="1679575" cy="212238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335"/>
              </a:spcBef>
            </a:pPr>
            <a:r>
              <a:rPr sz="1100" b="1" spc="-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NIL</a:t>
            </a:r>
            <a:endParaRPr sz="11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2162555" y="1982723"/>
            <a:ext cx="1679575" cy="268605"/>
          </a:xfrm>
          <a:custGeom>
            <a:avLst/>
            <a:gdLst/>
            <a:ahLst/>
            <a:cxnLst/>
            <a:rect l="l" t="t" r="r" b="b"/>
            <a:pathLst>
              <a:path w="1679575" h="268605">
                <a:moveTo>
                  <a:pt x="1679447" y="0"/>
                </a:moveTo>
                <a:lnTo>
                  <a:pt x="0" y="0"/>
                </a:lnTo>
                <a:lnTo>
                  <a:pt x="0" y="268224"/>
                </a:lnTo>
                <a:lnTo>
                  <a:pt x="1679447" y="268224"/>
                </a:lnTo>
                <a:lnTo>
                  <a:pt x="1679447" y="0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162555" y="1982723"/>
            <a:ext cx="1679575" cy="212238"/>
          </a:xfrm>
          <a:prstGeom prst="rect">
            <a:avLst/>
          </a:prstGeom>
          <a:ln w="3175">
            <a:solidFill>
              <a:srgbClr val="FFFFFF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335"/>
              </a:spcBef>
            </a:pPr>
            <a:r>
              <a:rPr sz="1100" b="1" spc="-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NIL</a:t>
            </a:r>
            <a:endParaRPr sz="11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121" name="object 121"/>
          <p:cNvGrpSpPr/>
          <p:nvPr/>
        </p:nvGrpSpPr>
        <p:grpSpPr>
          <a:xfrm>
            <a:off x="2160968" y="1066736"/>
            <a:ext cx="1682750" cy="269875"/>
            <a:chOff x="2160968" y="1066736"/>
            <a:chExt cx="1682750" cy="269875"/>
          </a:xfrm>
        </p:grpSpPr>
        <p:sp>
          <p:nvSpPr>
            <p:cNvPr id="122" name="object 122"/>
            <p:cNvSpPr/>
            <p:nvPr/>
          </p:nvSpPr>
          <p:spPr>
            <a:xfrm>
              <a:off x="2162555" y="1068324"/>
              <a:ext cx="1679575" cy="266700"/>
            </a:xfrm>
            <a:custGeom>
              <a:avLst/>
              <a:gdLst/>
              <a:ahLst/>
              <a:cxnLst/>
              <a:rect l="l" t="t" r="r" b="b"/>
              <a:pathLst>
                <a:path w="1679575" h="266700">
                  <a:moveTo>
                    <a:pt x="1679447" y="0"/>
                  </a:moveTo>
                  <a:lnTo>
                    <a:pt x="0" y="0"/>
                  </a:lnTo>
                  <a:lnTo>
                    <a:pt x="0" y="266700"/>
                  </a:lnTo>
                  <a:lnTo>
                    <a:pt x="1679447" y="266700"/>
                  </a:lnTo>
                  <a:lnTo>
                    <a:pt x="1679447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>
              <a:endParaRPr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23" name="object 123"/>
            <p:cNvSpPr/>
            <p:nvPr/>
          </p:nvSpPr>
          <p:spPr>
            <a:xfrm>
              <a:off x="2162555" y="1068324"/>
              <a:ext cx="1679575" cy="266700"/>
            </a:xfrm>
            <a:custGeom>
              <a:avLst/>
              <a:gdLst/>
              <a:ahLst/>
              <a:cxnLst/>
              <a:rect l="l" t="t" r="r" b="b"/>
              <a:pathLst>
                <a:path w="1679575" h="266700">
                  <a:moveTo>
                    <a:pt x="0" y="266700"/>
                  </a:moveTo>
                  <a:lnTo>
                    <a:pt x="1679447" y="266700"/>
                  </a:lnTo>
                  <a:lnTo>
                    <a:pt x="1679447" y="0"/>
                  </a:lnTo>
                  <a:lnTo>
                    <a:pt x="0" y="0"/>
                  </a:lnTo>
                  <a:lnTo>
                    <a:pt x="0" y="266700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24" name="object 124"/>
          <p:cNvSpPr txBox="1"/>
          <p:nvPr/>
        </p:nvSpPr>
        <p:spPr>
          <a:xfrm>
            <a:off x="2162555" y="1068324"/>
            <a:ext cx="1679575" cy="21095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325"/>
              </a:spcBef>
            </a:pPr>
            <a:r>
              <a:rPr lang="en-IN" sz="1100" b="1" spc="-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25.40%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2162555" y="860563"/>
            <a:ext cx="1643634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100" b="1" dirty="0">
                <a:latin typeface="Cambria" panose="02040503050406030204" pitchFamily="18" charset="0"/>
                <a:ea typeface="Cambria" panose="02040503050406030204" pitchFamily="18" charset="0"/>
              </a:rPr>
              <a:t>AUM CAGR (FY19-Q3-23)</a:t>
            </a:r>
            <a:endParaRPr lang="en-IN" sz="11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833372" y="1751838"/>
            <a:ext cx="200723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97865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GNPA</a:t>
            </a:r>
            <a:r>
              <a:rPr sz="1100" b="1" spc="-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1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(</a:t>
            </a:r>
            <a:r>
              <a:rPr lang="en-IN" sz="11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Dec 2022</a:t>
            </a:r>
            <a:r>
              <a:rPr sz="11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)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2365375" y="2667126"/>
            <a:ext cx="119888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Long</a:t>
            </a:r>
            <a:r>
              <a:rPr sz="1100" b="1" spc="-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1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term</a:t>
            </a:r>
            <a:r>
              <a:rPr sz="1100" b="1" spc="-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1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Ratings</a:t>
            </a:r>
            <a:endParaRPr sz="11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128" name="object 128"/>
          <p:cNvGrpSpPr/>
          <p:nvPr/>
        </p:nvGrpSpPr>
        <p:grpSpPr>
          <a:xfrm>
            <a:off x="2160968" y="2880296"/>
            <a:ext cx="1682750" cy="269875"/>
            <a:chOff x="2160968" y="2880296"/>
            <a:chExt cx="1682750" cy="269875"/>
          </a:xfrm>
        </p:grpSpPr>
        <p:sp>
          <p:nvSpPr>
            <p:cNvPr id="129" name="object 129"/>
            <p:cNvSpPr/>
            <p:nvPr/>
          </p:nvSpPr>
          <p:spPr>
            <a:xfrm>
              <a:off x="2162555" y="2881883"/>
              <a:ext cx="1679575" cy="266700"/>
            </a:xfrm>
            <a:custGeom>
              <a:avLst/>
              <a:gdLst/>
              <a:ahLst/>
              <a:cxnLst/>
              <a:rect l="l" t="t" r="r" b="b"/>
              <a:pathLst>
                <a:path w="1679575" h="266700">
                  <a:moveTo>
                    <a:pt x="1679447" y="0"/>
                  </a:moveTo>
                  <a:lnTo>
                    <a:pt x="0" y="0"/>
                  </a:lnTo>
                  <a:lnTo>
                    <a:pt x="0" y="266700"/>
                  </a:lnTo>
                  <a:lnTo>
                    <a:pt x="1679447" y="266700"/>
                  </a:lnTo>
                  <a:lnTo>
                    <a:pt x="1679447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30" name="object 130"/>
            <p:cNvSpPr/>
            <p:nvPr/>
          </p:nvSpPr>
          <p:spPr>
            <a:xfrm>
              <a:off x="2162555" y="2881883"/>
              <a:ext cx="1679575" cy="266700"/>
            </a:xfrm>
            <a:custGeom>
              <a:avLst/>
              <a:gdLst/>
              <a:ahLst/>
              <a:cxnLst/>
              <a:rect l="l" t="t" r="r" b="b"/>
              <a:pathLst>
                <a:path w="1679575" h="266700">
                  <a:moveTo>
                    <a:pt x="0" y="266700"/>
                  </a:moveTo>
                  <a:lnTo>
                    <a:pt x="1679447" y="266700"/>
                  </a:lnTo>
                  <a:lnTo>
                    <a:pt x="1679447" y="0"/>
                  </a:lnTo>
                  <a:lnTo>
                    <a:pt x="0" y="0"/>
                  </a:lnTo>
                  <a:lnTo>
                    <a:pt x="0" y="266700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31" name="object 131"/>
          <p:cNvSpPr txBox="1"/>
          <p:nvPr/>
        </p:nvSpPr>
        <p:spPr>
          <a:xfrm>
            <a:off x="2162555" y="2881883"/>
            <a:ext cx="1679575" cy="211596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AAA</a:t>
            </a:r>
            <a:endParaRPr sz="11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2588767" y="5333238"/>
            <a:ext cx="82804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Ta</a:t>
            </a:r>
            <a:r>
              <a:rPr sz="11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x</a:t>
            </a:r>
            <a:r>
              <a:rPr sz="11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1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</a:t>
            </a:r>
            <a:r>
              <a:rPr sz="11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ia</a:t>
            </a:r>
            <a:r>
              <a:rPr sz="11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b</a:t>
            </a:r>
            <a:r>
              <a:rPr sz="11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ili</a:t>
            </a:r>
            <a:r>
              <a:rPr sz="11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ty</a:t>
            </a:r>
            <a:endParaRPr sz="11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2163965" y="4639139"/>
            <a:ext cx="1679575" cy="268605"/>
          </a:xfrm>
          <a:custGeom>
            <a:avLst/>
            <a:gdLst/>
            <a:ahLst/>
            <a:cxnLst/>
            <a:rect l="l" t="t" r="r" b="b"/>
            <a:pathLst>
              <a:path w="1679575" h="268604">
                <a:moveTo>
                  <a:pt x="1679447" y="0"/>
                </a:moveTo>
                <a:lnTo>
                  <a:pt x="0" y="0"/>
                </a:lnTo>
                <a:lnTo>
                  <a:pt x="0" y="268223"/>
                </a:lnTo>
                <a:lnTo>
                  <a:pt x="1679447" y="268223"/>
                </a:lnTo>
                <a:lnTo>
                  <a:pt x="1679447" y="0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2162555" y="4657344"/>
            <a:ext cx="1679575" cy="212879"/>
          </a:xfrm>
          <a:prstGeom prst="rect">
            <a:avLst/>
          </a:prstGeom>
          <a:ln w="3175">
            <a:solidFill>
              <a:srgbClr val="FFFFFF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340"/>
              </a:spcBef>
            </a:pPr>
            <a:r>
              <a:rPr sz="1100" b="1" spc="-5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INR</a:t>
            </a:r>
            <a:r>
              <a:rPr sz="1100" b="1" spc="-1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IN" sz="1100" b="1" spc="-1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44,142.14</a:t>
            </a:r>
            <a:r>
              <a:rPr sz="1100" b="1" spc="21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100" b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Cr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833372" y="4425822"/>
            <a:ext cx="200723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387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Net</a:t>
            </a:r>
            <a:r>
              <a:rPr sz="11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1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Worth</a:t>
            </a:r>
            <a:r>
              <a:rPr sz="1100" b="1" spc="2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1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(</a:t>
            </a:r>
            <a:r>
              <a:rPr lang="en-GB" sz="11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Dec-2022</a:t>
            </a:r>
            <a:r>
              <a:rPr sz="11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)</a:t>
            </a:r>
            <a:endParaRPr sz="11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grpSp>
        <p:nvGrpSpPr>
          <p:cNvPr id="136" name="object 136"/>
          <p:cNvGrpSpPr/>
          <p:nvPr/>
        </p:nvGrpSpPr>
        <p:grpSpPr>
          <a:xfrm>
            <a:off x="2160968" y="3756596"/>
            <a:ext cx="1682750" cy="269875"/>
            <a:chOff x="2160968" y="3756596"/>
            <a:chExt cx="1682750" cy="269875"/>
          </a:xfrm>
        </p:grpSpPr>
        <p:sp>
          <p:nvSpPr>
            <p:cNvPr id="137" name="object 137"/>
            <p:cNvSpPr/>
            <p:nvPr/>
          </p:nvSpPr>
          <p:spPr>
            <a:xfrm>
              <a:off x="2162555" y="3758184"/>
              <a:ext cx="1679575" cy="266700"/>
            </a:xfrm>
            <a:custGeom>
              <a:avLst/>
              <a:gdLst/>
              <a:ahLst/>
              <a:cxnLst/>
              <a:rect l="l" t="t" r="r" b="b"/>
              <a:pathLst>
                <a:path w="1679575" h="266700">
                  <a:moveTo>
                    <a:pt x="1679447" y="0"/>
                  </a:moveTo>
                  <a:lnTo>
                    <a:pt x="0" y="0"/>
                  </a:lnTo>
                  <a:lnTo>
                    <a:pt x="0" y="266700"/>
                  </a:lnTo>
                  <a:lnTo>
                    <a:pt x="1679447" y="266700"/>
                  </a:lnTo>
                  <a:lnTo>
                    <a:pt x="1679447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38" name="object 138"/>
            <p:cNvSpPr/>
            <p:nvPr/>
          </p:nvSpPr>
          <p:spPr>
            <a:xfrm>
              <a:off x="2162555" y="3758184"/>
              <a:ext cx="1679575" cy="266700"/>
            </a:xfrm>
            <a:custGeom>
              <a:avLst/>
              <a:gdLst/>
              <a:ahLst/>
              <a:cxnLst/>
              <a:rect l="l" t="t" r="r" b="b"/>
              <a:pathLst>
                <a:path w="1679575" h="266700">
                  <a:moveTo>
                    <a:pt x="0" y="266700"/>
                  </a:moveTo>
                  <a:lnTo>
                    <a:pt x="1679447" y="266700"/>
                  </a:lnTo>
                  <a:lnTo>
                    <a:pt x="1679447" y="0"/>
                  </a:lnTo>
                  <a:lnTo>
                    <a:pt x="0" y="0"/>
                  </a:lnTo>
                  <a:lnTo>
                    <a:pt x="0" y="266700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39" name="object 139"/>
          <p:cNvSpPr txBox="1"/>
          <p:nvPr/>
        </p:nvSpPr>
        <p:spPr>
          <a:xfrm>
            <a:off x="2162555" y="3758184"/>
            <a:ext cx="1679575" cy="211596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NIL</a:t>
            </a:r>
            <a:endParaRPr sz="11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141" name="object 141"/>
          <p:cNvSpPr txBox="1">
            <a:spLocks noGrp="1"/>
          </p:cNvSpPr>
          <p:nvPr>
            <p:ph type="ftr" sz="quarter" idx="5"/>
          </p:nvPr>
        </p:nvSpPr>
        <p:spPr>
          <a:xfrm>
            <a:off x="231140" y="6581952"/>
            <a:ext cx="166116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25" dirty="0">
                <a:latin typeface="Cambria" panose="02040503050406030204" pitchFamily="18" charset="0"/>
                <a:ea typeface="Cambria" panose="02040503050406030204" pitchFamily="18" charset="0"/>
              </a:rPr>
              <a:t>PRIVATE</a:t>
            </a:r>
            <a:r>
              <a:rPr spc="-2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dirty="0">
                <a:latin typeface="Cambria" panose="02040503050406030204" pitchFamily="18" charset="0"/>
                <a:ea typeface="Cambria" panose="02040503050406030204" pitchFamily="18" charset="0"/>
              </a:rPr>
              <a:t>&amp;</a:t>
            </a:r>
            <a:r>
              <a:rPr spc="-15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spc="-5" dirty="0">
                <a:latin typeface="Cambria" panose="02040503050406030204" pitchFamily="18" charset="0"/>
                <a:ea typeface="Cambria" panose="02040503050406030204" pitchFamily="18" charset="0"/>
              </a:rPr>
              <a:t>CONFIDENTIAL</a:t>
            </a:r>
          </a:p>
        </p:txBody>
      </p:sp>
      <p:sp>
        <p:nvSpPr>
          <p:cNvPr id="142" name="object 142"/>
          <p:cNvSpPr txBox="1"/>
          <p:nvPr/>
        </p:nvSpPr>
        <p:spPr>
          <a:xfrm>
            <a:off x="4878323" y="6587353"/>
            <a:ext cx="151765" cy="159659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z="10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</a:t>
            </a:fld>
            <a:endParaRPr sz="10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2078227" y="3541521"/>
            <a:ext cx="170942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Cumulative</a:t>
            </a:r>
            <a:r>
              <a:rPr sz="1100" b="1" spc="-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100" b="1" spc="-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Gap</a:t>
            </a:r>
            <a:r>
              <a:rPr sz="1100" b="1" spc="-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1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over</a:t>
            </a:r>
            <a:r>
              <a:rPr sz="11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1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5</a:t>
            </a:r>
            <a:r>
              <a:rPr sz="11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1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yrs</a:t>
            </a:r>
            <a:endParaRPr sz="110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51674"/>
            <a:ext cx="9418320" cy="276999"/>
          </a:xfrm>
        </p:spPr>
        <p:txBody>
          <a:bodyPr/>
          <a:lstStyle/>
          <a:p>
            <a:r>
              <a:rPr lang="en-US" dirty="0">
                <a:latin typeface="Cambria" panose="02040503050406030204" pitchFamily="18" charset="0"/>
                <a:cs typeface="Al Bayan Plain" pitchFamily="2" charset="-78"/>
              </a:rPr>
              <a:t>Strategic role in financing growth of Indian Railways</a:t>
            </a:r>
            <a:endParaRPr lang="en-IN" dirty="0">
              <a:latin typeface="Cambria" panose="02040503050406030204" pitchFamily="18" charset="0"/>
              <a:cs typeface="Al Bayan Pla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915329" y="6594808"/>
            <a:ext cx="75342" cy="153888"/>
          </a:xfrm>
        </p:spPr>
        <p:txBody>
          <a:bodyPr/>
          <a:lstStyle/>
          <a:p>
            <a:fld id="{1F63F883-2583-495E-8B7F-546D1F15AE32}" type="slidenum">
              <a:rPr lang="en-US" smtClean="0">
                <a:latin typeface="Cambria" panose="02040503050406030204" pitchFamily="18" charset="0"/>
                <a:cs typeface="Al Bayan Plain" pitchFamily="2" charset="-78"/>
              </a:rPr>
              <a:pPr/>
              <a:t>3</a:t>
            </a:fld>
            <a:endParaRPr lang="en-US" dirty="0">
              <a:latin typeface="Cambria" panose="02040503050406030204" pitchFamily="18" charset="0"/>
              <a:cs typeface="Al Bayan Plain" pitchFamily="2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2A0C29-C257-4E12-A163-029FBD9530C2}"/>
              </a:ext>
            </a:extLst>
          </p:cNvPr>
          <p:cNvSpPr txBox="1"/>
          <p:nvPr/>
        </p:nvSpPr>
        <p:spPr>
          <a:xfrm>
            <a:off x="3343550" y="5970629"/>
            <a:ext cx="752348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Cambria" panose="02040503050406030204" pitchFamily="18" charset="0"/>
                <a:cs typeface="Al Bayan Plain" pitchFamily="2" charset="-78"/>
              </a:rPr>
              <a:t>Source: National Infrastructure Pipeline , Report of the Task force , Department of Economic affairs , Ministry of Finance , </a:t>
            </a:r>
            <a:r>
              <a:rPr lang="en-US" sz="800" dirty="0" err="1">
                <a:latin typeface="Cambria" panose="02040503050406030204" pitchFamily="18" charset="0"/>
                <a:cs typeface="Al Bayan Plain" pitchFamily="2" charset="-78"/>
              </a:rPr>
              <a:t>GoI</a:t>
            </a:r>
            <a:r>
              <a:rPr lang="en-US" sz="800" dirty="0">
                <a:latin typeface="Cambria" panose="02040503050406030204" pitchFamily="18" charset="0"/>
                <a:cs typeface="Al Bayan Plain" pitchFamily="2" charset="-78"/>
              </a:rPr>
              <a:t> – Volume I </a:t>
            </a:r>
            <a:endParaRPr lang="en-IN" sz="800" dirty="0">
              <a:latin typeface="Cambria" panose="02040503050406030204" pitchFamily="18" charset="0"/>
              <a:cs typeface="Al Bayan Plain" pitchFamily="2" charset="-78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CB6D017-9CB8-7447-AF1B-130AB04247E3}"/>
              </a:ext>
            </a:extLst>
          </p:cNvPr>
          <p:cNvGrpSpPr/>
          <p:nvPr/>
        </p:nvGrpSpPr>
        <p:grpSpPr>
          <a:xfrm>
            <a:off x="538743" y="916186"/>
            <a:ext cx="8713051" cy="4850075"/>
            <a:chOff x="3392659" y="856472"/>
            <a:chExt cx="6519230" cy="3760362"/>
          </a:xfrm>
        </p:grpSpPr>
        <p:sp>
          <p:nvSpPr>
            <p:cNvPr id="13" name="Text Placeholder 2">
              <a:extLst>
                <a:ext uri="{FF2B5EF4-FFF2-40B4-BE49-F238E27FC236}">
                  <a16:creationId xmlns:a16="http://schemas.microsoft.com/office/drawing/2014/main" id="{44474766-39F3-401E-81C5-E1EA6C31073E}"/>
                </a:ext>
              </a:extLst>
            </p:cNvPr>
            <p:cNvSpPr txBox="1">
              <a:spLocks/>
            </p:cNvSpPr>
            <p:nvPr/>
          </p:nvSpPr>
          <p:spPr>
            <a:xfrm>
              <a:off x="3392661" y="856472"/>
              <a:ext cx="6432839" cy="276999"/>
            </a:xfrm>
            <a:prstGeom prst="snip2Diag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vert="horz" lIns="0" tIns="0" rIns="0" bIns="0" rtlCol="0" anchor="ctr">
              <a:noAutofit/>
            </a:bodyPr>
            <a:lstStyle>
              <a:lvl1pPr indent="0" algn="ctr">
                <a:lnSpc>
                  <a:spcPct val="110000"/>
                </a:lnSpc>
                <a:spcBef>
                  <a:spcPts val="1000"/>
                </a:spcBef>
                <a:buClr>
                  <a:srgbClr val="FF0000"/>
                </a:buClr>
                <a:buSzPct val="80000"/>
                <a:buFont typeface="Wingdings" pitchFamily="2" charset="2"/>
                <a:buNone/>
                <a:defRPr lang="en-US" sz="1200" b="1" smtClean="0">
                  <a:latin typeface="Calibri" pitchFamily="34" charset="0"/>
                </a:defRPr>
              </a:lvl1pPr>
              <a:lvl2pPr indent="0">
                <a:lnSpc>
                  <a:spcPct val="110000"/>
                </a:lnSpc>
                <a:spcBef>
                  <a:spcPts val="200"/>
                </a:spcBef>
                <a:buClr>
                  <a:schemeClr val="accent3"/>
                </a:buClr>
                <a:buSzPct val="90000"/>
                <a:buFont typeface="Wingdings" pitchFamily="2" charset="2"/>
                <a:buNone/>
                <a:defRPr sz="2000" b="1">
                  <a:latin typeface="Calibri" pitchFamily="34" charset="0"/>
                </a:defRPr>
              </a:lvl2pPr>
              <a:lvl3pPr indent="0">
                <a:lnSpc>
                  <a:spcPct val="110000"/>
                </a:lnSpc>
                <a:spcBef>
                  <a:spcPts val="200"/>
                </a:spcBef>
                <a:buClr>
                  <a:schemeClr val="bg1">
                    <a:lumMod val="75000"/>
                  </a:schemeClr>
                </a:buClr>
                <a:buFont typeface="Arial" pitchFamily="34" charset="0"/>
                <a:buNone/>
                <a:defRPr b="1">
                  <a:latin typeface="Calibri" pitchFamily="34" charset="0"/>
                </a:defRPr>
              </a:lvl3pPr>
              <a:lvl4pPr indent="0">
                <a:lnSpc>
                  <a:spcPct val="110000"/>
                </a:lnSpc>
                <a:spcBef>
                  <a:spcPts val="200"/>
                </a:spcBef>
                <a:buClr>
                  <a:schemeClr val="bg1">
                    <a:lumMod val="75000"/>
                  </a:schemeClr>
                </a:buClr>
                <a:buFont typeface="Arial" pitchFamily="34" charset="0"/>
                <a:buNone/>
                <a:defRPr sz="1600" b="1">
                  <a:latin typeface="Calibri" pitchFamily="34" charset="0"/>
                </a:defRPr>
              </a:lvl4pPr>
              <a:lvl5pPr indent="0">
                <a:lnSpc>
                  <a:spcPct val="110000"/>
                </a:lnSpc>
                <a:spcBef>
                  <a:spcPts val="200"/>
                </a:spcBef>
                <a:buClr>
                  <a:schemeClr val="bg1">
                    <a:lumMod val="75000"/>
                  </a:schemeClr>
                </a:buClr>
                <a:buFont typeface="Arial" pitchFamily="34" charset="0"/>
                <a:buNone/>
                <a:defRPr sz="1600" b="1">
                  <a:latin typeface="Calibri" pitchFamily="34" charset="0"/>
                </a:defRPr>
              </a:lvl5pPr>
              <a:lvl6pPr indent="0">
                <a:spcBef>
                  <a:spcPct val="20000"/>
                </a:spcBef>
                <a:buFont typeface="Arial" pitchFamily="34" charset="0"/>
                <a:buNone/>
                <a:defRPr sz="1600" b="1"/>
              </a:lvl6pPr>
              <a:lvl7pPr indent="0">
                <a:spcBef>
                  <a:spcPct val="20000"/>
                </a:spcBef>
                <a:buFont typeface="Arial" pitchFamily="34" charset="0"/>
                <a:buNone/>
                <a:defRPr sz="1600" b="1"/>
              </a:lvl7pPr>
              <a:lvl8pPr indent="0">
                <a:spcBef>
                  <a:spcPct val="20000"/>
                </a:spcBef>
                <a:buFont typeface="Arial" pitchFamily="34" charset="0"/>
                <a:buNone/>
                <a:defRPr sz="1600" b="1"/>
              </a:lvl8pPr>
              <a:lvl9pPr indent="0">
                <a:spcBef>
                  <a:spcPct val="20000"/>
                </a:spcBef>
                <a:buFont typeface="Arial" pitchFamily="34" charset="0"/>
                <a:buNone/>
                <a:defRPr sz="1600" b="1"/>
              </a:lvl9pPr>
            </a:lstStyle>
            <a:p>
              <a:r>
                <a:rPr lang="en-US" sz="1400" dirty="0">
                  <a:latin typeface="Cambria" panose="02040503050406030204" pitchFamily="18" charset="0"/>
                  <a:cs typeface="Al Bayan Plain" pitchFamily="2" charset="-78"/>
                </a:rPr>
                <a:t>Indian Railways is fairly underpenetrated compared to the Global peers</a:t>
              </a:r>
            </a:p>
          </p:txBody>
        </p:sp>
        <p:graphicFrame>
          <p:nvGraphicFramePr>
            <p:cNvPr id="15" name="Content Placeholder 5">
              <a:extLst>
                <a:ext uri="{FF2B5EF4-FFF2-40B4-BE49-F238E27FC236}">
                  <a16:creationId xmlns:a16="http://schemas.microsoft.com/office/drawing/2014/main" id="{55B3C582-C693-4D33-B5A9-C884B07B2086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3770369" y="1158657"/>
            <a:ext cx="5821512" cy="15479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1" name="Text Placeholder 2">
              <a:extLst>
                <a:ext uri="{FF2B5EF4-FFF2-40B4-BE49-F238E27FC236}">
                  <a16:creationId xmlns:a16="http://schemas.microsoft.com/office/drawing/2014/main" id="{D52C4F94-0AD9-4CAC-9440-2E20093F1376}"/>
                </a:ext>
              </a:extLst>
            </p:cNvPr>
            <p:cNvSpPr txBox="1">
              <a:spLocks/>
            </p:cNvSpPr>
            <p:nvPr/>
          </p:nvSpPr>
          <p:spPr>
            <a:xfrm>
              <a:off x="3479050" y="2619033"/>
              <a:ext cx="6432839" cy="246042"/>
            </a:xfrm>
            <a:prstGeom prst="snip2Diag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vert="horz" lIns="0" tIns="0" rIns="0" bIns="0" rtlCol="0" anchor="ctr">
              <a:noAutofit/>
            </a:bodyPr>
            <a:lstStyle>
              <a:lvl1pPr indent="0" algn="ctr">
                <a:lnSpc>
                  <a:spcPct val="110000"/>
                </a:lnSpc>
                <a:spcBef>
                  <a:spcPts val="1000"/>
                </a:spcBef>
                <a:buClr>
                  <a:srgbClr val="FF0000"/>
                </a:buClr>
                <a:buSzPct val="80000"/>
                <a:buFont typeface="Wingdings" pitchFamily="2" charset="2"/>
                <a:buNone/>
                <a:defRPr lang="en-US" sz="1200" b="1" smtClean="0">
                  <a:latin typeface="Calibri" pitchFamily="34" charset="0"/>
                </a:defRPr>
              </a:lvl1pPr>
              <a:lvl2pPr indent="0">
                <a:lnSpc>
                  <a:spcPct val="110000"/>
                </a:lnSpc>
                <a:spcBef>
                  <a:spcPts val="200"/>
                </a:spcBef>
                <a:buClr>
                  <a:schemeClr val="accent3"/>
                </a:buClr>
                <a:buSzPct val="90000"/>
                <a:buFont typeface="Wingdings" pitchFamily="2" charset="2"/>
                <a:buNone/>
                <a:defRPr sz="2000" b="1">
                  <a:latin typeface="Calibri" pitchFamily="34" charset="0"/>
                </a:defRPr>
              </a:lvl2pPr>
              <a:lvl3pPr indent="0">
                <a:lnSpc>
                  <a:spcPct val="110000"/>
                </a:lnSpc>
                <a:spcBef>
                  <a:spcPts val="200"/>
                </a:spcBef>
                <a:buClr>
                  <a:schemeClr val="bg1">
                    <a:lumMod val="75000"/>
                  </a:schemeClr>
                </a:buClr>
                <a:buFont typeface="Arial" pitchFamily="34" charset="0"/>
                <a:buNone/>
                <a:defRPr b="1">
                  <a:latin typeface="Calibri" pitchFamily="34" charset="0"/>
                </a:defRPr>
              </a:lvl3pPr>
              <a:lvl4pPr indent="0">
                <a:lnSpc>
                  <a:spcPct val="110000"/>
                </a:lnSpc>
                <a:spcBef>
                  <a:spcPts val="200"/>
                </a:spcBef>
                <a:buClr>
                  <a:schemeClr val="bg1">
                    <a:lumMod val="75000"/>
                  </a:schemeClr>
                </a:buClr>
                <a:buFont typeface="Arial" pitchFamily="34" charset="0"/>
                <a:buNone/>
                <a:defRPr sz="1600" b="1">
                  <a:latin typeface="Calibri" pitchFamily="34" charset="0"/>
                </a:defRPr>
              </a:lvl4pPr>
              <a:lvl5pPr indent="0">
                <a:lnSpc>
                  <a:spcPct val="110000"/>
                </a:lnSpc>
                <a:spcBef>
                  <a:spcPts val="200"/>
                </a:spcBef>
                <a:buClr>
                  <a:schemeClr val="bg1">
                    <a:lumMod val="75000"/>
                  </a:schemeClr>
                </a:buClr>
                <a:buFont typeface="Arial" pitchFamily="34" charset="0"/>
                <a:buNone/>
                <a:defRPr sz="1600" b="1">
                  <a:latin typeface="Calibri" pitchFamily="34" charset="0"/>
                </a:defRPr>
              </a:lvl5pPr>
              <a:lvl6pPr indent="0">
                <a:spcBef>
                  <a:spcPct val="20000"/>
                </a:spcBef>
                <a:buFont typeface="Arial" pitchFamily="34" charset="0"/>
                <a:buNone/>
                <a:defRPr sz="1600" b="1"/>
              </a:lvl6pPr>
              <a:lvl7pPr indent="0">
                <a:spcBef>
                  <a:spcPct val="20000"/>
                </a:spcBef>
                <a:buFont typeface="Arial" pitchFamily="34" charset="0"/>
                <a:buNone/>
                <a:defRPr sz="1600" b="1"/>
              </a:lvl7pPr>
              <a:lvl8pPr indent="0">
                <a:spcBef>
                  <a:spcPct val="20000"/>
                </a:spcBef>
                <a:buFont typeface="Arial" pitchFamily="34" charset="0"/>
                <a:buNone/>
                <a:defRPr sz="1600" b="1"/>
              </a:lvl8pPr>
              <a:lvl9pPr indent="0">
                <a:spcBef>
                  <a:spcPct val="20000"/>
                </a:spcBef>
                <a:buFont typeface="Arial" pitchFamily="34" charset="0"/>
                <a:buNone/>
                <a:defRPr sz="1600" b="1"/>
              </a:lvl9pPr>
            </a:lstStyle>
            <a:p>
              <a:r>
                <a:rPr lang="en-US" sz="1400" dirty="0">
                  <a:latin typeface="Cambria" panose="02040503050406030204" pitchFamily="18" charset="0"/>
                  <a:cs typeface="Al Bayan Plain" pitchFamily="2" charset="-78"/>
                </a:rPr>
                <a:t>IRFC funding to </a:t>
              </a:r>
              <a:r>
                <a:rPr lang="en-US" sz="1400" dirty="0" err="1">
                  <a:latin typeface="Cambria" panose="02040503050406030204" pitchFamily="18" charset="0"/>
                  <a:cs typeface="Al Bayan Plain" pitchFamily="2" charset="-78"/>
                </a:rPr>
                <a:t>MoR</a:t>
              </a:r>
              <a:endParaRPr lang="en-US" sz="1400" dirty="0">
                <a:latin typeface="Cambria" panose="02040503050406030204" pitchFamily="18" charset="0"/>
                <a:cs typeface="Al Bayan Plain" pitchFamily="2" charset="-78"/>
              </a:endParaRPr>
            </a:p>
          </p:txBody>
        </p:sp>
        <p:graphicFrame>
          <p:nvGraphicFramePr>
            <p:cNvPr id="24" name="Content Placeholder 5">
              <a:extLst>
                <a:ext uri="{FF2B5EF4-FFF2-40B4-BE49-F238E27FC236}">
                  <a16:creationId xmlns:a16="http://schemas.microsoft.com/office/drawing/2014/main" id="{B83E4A13-AF82-4F61-B06D-01C9E51BB1BA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3689319" y="2963539"/>
            <a:ext cx="5839519" cy="165329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5B8443D-199E-4063-A155-39E30FB34B9D}"/>
                </a:ext>
              </a:extLst>
            </p:cNvPr>
            <p:cNvSpPr txBox="1"/>
            <p:nvPr/>
          </p:nvSpPr>
          <p:spPr>
            <a:xfrm>
              <a:off x="3392659" y="2907396"/>
              <a:ext cx="377710" cy="2317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dirty="0">
                  <a:latin typeface="Cambria" panose="02040503050406030204" pitchFamily="18" charset="0"/>
                  <a:cs typeface="Al Bayan Plain" pitchFamily="2" charset="-78"/>
                </a:rPr>
                <a:t>INR Bn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512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203707"/>
            <a:ext cx="60852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Strategic</a:t>
            </a:r>
            <a:r>
              <a:rPr spc="-45" dirty="0"/>
              <a:t> </a:t>
            </a:r>
            <a:r>
              <a:rPr spc="-10" dirty="0"/>
              <a:t>role </a:t>
            </a:r>
            <a:r>
              <a:rPr dirty="0"/>
              <a:t>in </a:t>
            </a:r>
            <a:r>
              <a:rPr spc="-5" dirty="0"/>
              <a:t>financing</a:t>
            </a:r>
            <a:r>
              <a:rPr spc="-15" dirty="0"/>
              <a:t> growth</a:t>
            </a:r>
            <a:r>
              <a:rPr spc="-35" dirty="0"/>
              <a:t> </a:t>
            </a:r>
            <a:r>
              <a:rPr spc="-5" dirty="0"/>
              <a:t>of</a:t>
            </a:r>
            <a:r>
              <a:rPr dirty="0"/>
              <a:t> Indian</a:t>
            </a:r>
            <a:r>
              <a:rPr spc="-5" dirty="0"/>
              <a:t> </a:t>
            </a:r>
            <a:r>
              <a:rPr spc="-30" dirty="0"/>
              <a:t>Railways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06440" y="827532"/>
            <a:ext cx="3931920" cy="241092"/>
          </a:xfrm>
          <a:prstGeom prst="rect">
            <a:avLst/>
          </a:prstGeom>
          <a:solidFill>
            <a:srgbClr val="C4E0F1"/>
          </a:solidFill>
        </p:spPr>
        <p:txBody>
          <a:bodyPr vert="horz" wrap="square" lIns="0" tIns="5588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440"/>
              </a:spcBef>
            </a:pPr>
            <a:r>
              <a:rPr sz="1200" b="1" spc="-20" dirty="0">
                <a:latin typeface="Cambria"/>
                <a:cs typeface="Cambria"/>
              </a:rPr>
              <a:t>AUM</a:t>
            </a:r>
            <a:r>
              <a:rPr sz="1200" b="1" spc="-25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Break-Up</a:t>
            </a:r>
            <a:r>
              <a:rPr sz="1200" b="1" spc="-35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(9M</a:t>
            </a:r>
            <a:r>
              <a:rPr sz="1200" b="1" spc="-10" dirty="0">
                <a:latin typeface="Cambria"/>
                <a:cs typeface="Cambria"/>
              </a:rPr>
              <a:t> FY2</a:t>
            </a:r>
            <a:r>
              <a:rPr lang="en-IN" sz="1200" b="1" spc="-10">
                <a:latin typeface="Cambria"/>
                <a:cs typeface="Cambria"/>
              </a:rPr>
              <a:t>3</a:t>
            </a:r>
            <a:r>
              <a:rPr sz="1200" b="1" spc="-10">
                <a:latin typeface="Cambria"/>
                <a:cs typeface="Cambria"/>
              </a:rPr>
              <a:t>)</a:t>
            </a:r>
            <a:endParaRPr sz="1200" dirty="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853439"/>
            <a:ext cx="4773295" cy="228268"/>
          </a:xfrm>
          <a:prstGeom prst="rect">
            <a:avLst/>
          </a:prstGeom>
          <a:solidFill>
            <a:srgbClr val="C4E0F1"/>
          </a:solidFill>
        </p:spPr>
        <p:txBody>
          <a:bodyPr vert="horz" wrap="square" lIns="0" tIns="431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40"/>
              </a:spcBef>
            </a:pPr>
            <a:r>
              <a:rPr sz="1200" b="1" dirty="0">
                <a:latin typeface="Cambria"/>
                <a:cs typeface="Cambria"/>
              </a:rPr>
              <a:t>Assets</a:t>
            </a:r>
            <a:r>
              <a:rPr sz="1200" b="1" spc="-20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Under</a:t>
            </a:r>
            <a:r>
              <a:rPr sz="1200" b="1" spc="-30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Management</a:t>
            </a:r>
            <a:r>
              <a:rPr lang="en-IN" sz="1200" b="1" spc="-5" dirty="0">
                <a:latin typeface="Cambria"/>
                <a:cs typeface="Cambria"/>
              </a:rPr>
              <a:t> 		</a:t>
            </a:r>
            <a:r>
              <a:rPr lang="en-IN" sz="800" b="1" spc="-5" dirty="0">
                <a:latin typeface="Cambria"/>
                <a:cs typeface="Cambria"/>
              </a:rPr>
              <a:t>(Figures in INR crore)</a:t>
            </a:r>
            <a:endParaRPr sz="800" dirty="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3448811"/>
            <a:ext cx="4773295" cy="274320"/>
          </a:xfrm>
          <a:prstGeom prst="rect">
            <a:avLst/>
          </a:prstGeom>
          <a:solidFill>
            <a:srgbClr val="C4E0F1"/>
          </a:solidFill>
        </p:spPr>
        <p:txBody>
          <a:bodyPr vert="horz" wrap="square" lIns="0" tIns="438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45"/>
              </a:spcBef>
            </a:pPr>
            <a:r>
              <a:rPr sz="1200" b="1" spc="-5" dirty="0">
                <a:latin typeface="Cambria"/>
                <a:cs typeface="Cambria"/>
              </a:rPr>
              <a:t>Disbursements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06440" y="1225296"/>
            <a:ext cx="3874135" cy="212237"/>
          </a:xfrm>
          <a:prstGeom prst="rect">
            <a:avLst/>
          </a:prstGeom>
          <a:solidFill>
            <a:srgbClr val="FCE4CD"/>
          </a:solidFill>
        </p:spPr>
        <p:txBody>
          <a:bodyPr vert="horz" wrap="square" lIns="0" tIns="42544" rIns="0" bIns="0" rtlCol="0">
            <a:spAutoFit/>
          </a:bodyPr>
          <a:lstStyle/>
          <a:p>
            <a:pPr marL="364490">
              <a:lnSpc>
                <a:spcPct val="100000"/>
              </a:lnSpc>
              <a:spcBef>
                <a:spcPts val="334"/>
              </a:spcBef>
            </a:pPr>
            <a:r>
              <a:rPr sz="1100" spc="-5" dirty="0">
                <a:latin typeface="Cambria"/>
                <a:cs typeface="Cambria"/>
              </a:rPr>
              <a:t>Minimal</a:t>
            </a:r>
            <a:r>
              <a:rPr sz="1100" spc="-4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credit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risk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: 98</a:t>
            </a:r>
            <a:r>
              <a:rPr lang="en-IN" sz="1100" dirty="0">
                <a:latin typeface="Cambria"/>
                <a:cs typeface="Cambria"/>
              </a:rPr>
              <a:t>.67</a:t>
            </a:r>
            <a:r>
              <a:rPr sz="1100" dirty="0">
                <a:latin typeface="Cambria"/>
                <a:cs typeface="Cambria"/>
              </a:rPr>
              <a:t>%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of AUM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is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exposure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to MoR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57" name="object 5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4878323" y="6587353"/>
            <a:ext cx="151765" cy="17462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z="1000" b="1" spc="-5" dirty="0">
                <a:latin typeface="Cambria"/>
                <a:cs typeface="Cambria"/>
              </a:rPr>
              <a:t>4</a:t>
            </a:fld>
            <a:endParaRPr sz="1000">
              <a:latin typeface="Cambria"/>
              <a:cs typeface="Cambria"/>
            </a:endParaRPr>
          </a:p>
        </p:txBody>
      </p:sp>
      <p:graphicFrame>
        <p:nvGraphicFramePr>
          <p:cNvPr id="60" name="Chart 59">
            <a:extLst>
              <a:ext uri="{FF2B5EF4-FFF2-40B4-BE49-F238E27FC236}">
                <a16:creationId xmlns:a16="http://schemas.microsoft.com/office/drawing/2014/main" id="{12CAB108-D375-41FE-A97D-A741813FDD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373600"/>
              </p:ext>
            </p:extLst>
          </p:nvPr>
        </p:nvGraphicFramePr>
        <p:xfrm>
          <a:off x="339985" y="1193165"/>
          <a:ext cx="5057775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1" name="Chart 60">
            <a:extLst>
              <a:ext uri="{FF2B5EF4-FFF2-40B4-BE49-F238E27FC236}">
                <a16:creationId xmlns:a16="http://schemas.microsoft.com/office/drawing/2014/main" id="{7D525308-DC89-4650-80C9-0BCD4FE90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294750"/>
              </p:ext>
            </p:extLst>
          </p:nvPr>
        </p:nvGraphicFramePr>
        <p:xfrm>
          <a:off x="381000" y="340918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2" name="Chart 61">
            <a:extLst>
              <a:ext uri="{FF2B5EF4-FFF2-40B4-BE49-F238E27FC236}">
                <a16:creationId xmlns:a16="http://schemas.microsoft.com/office/drawing/2014/main" id="{D2A7F977-7911-4987-A381-2EAF69483C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5483754"/>
              </p:ext>
            </p:extLst>
          </p:nvPr>
        </p:nvGraphicFramePr>
        <p:xfrm>
          <a:off x="5334000" y="1676401"/>
          <a:ext cx="4495799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203707"/>
            <a:ext cx="406272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Low</a:t>
            </a:r>
            <a:r>
              <a:rPr spc="-25" dirty="0"/>
              <a:t> </a:t>
            </a:r>
            <a:r>
              <a:rPr dirty="0"/>
              <a:t>risk,</a:t>
            </a:r>
            <a:r>
              <a:rPr spc="-35" dirty="0"/>
              <a:t> </a:t>
            </a:r>
            <a:r>
              <a:rPr spc="-5" dirty="0"/>
              <a:t>cost-plus</a:t>
            </a:r>
            <a:r>
              <a:rPr spc="-40" dirty="0"/>
              <a:t> </a:t>
            </a:r>
            <a:r>
              <a:rPr dirty="0"/>
              <a:t>business</a:t>
            </a:r>
            <a:r>
              <a:rPr spc="-6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/>
          <p:nvPr/>
        </p:nvSpPr>
        <p:spPr>
          <a:xfrm>
            <a:off x="726948" y="938783"/>
            <a:ext cx="8452485" cy="411480"/>
          </a:xfrm>
          <a:custGeom>
            <a:avLst/>
            <a:gdLst/>
            <a:ahLst/>
            <a:cxnLst/>
            <a:rect l="l" t="t" r="r" b="b"/>
            <a:pathLst>
              <a:path w="8452485" h="411480">
                <a:moveTo>
                  <a:pt x="8383524" y="0"/>
                </a:moveTo>
                <a:lnTo>
                  <a:pt x="0" y="0"/>
                </a:lnTo>
                <a:lnTo>
                  <a:pt x="0" y="342900"/>
                </a:lnTo>
                <a:lnTo>
                  <a:pt x="68579" y="411479"/>
                </a:lnTo>
                <a:lnTo>
                  <a:pt x="8452104" y="411479"/>
                </a:lnTo>
                <a:lnTo>
                  <a:pt x="8452104" y="68579"/>
                </a:lnTo>
                <a:lnTo>
                  <a:pt x="8383524" y="0"/>
                </a:lnTo>
                <a:close/>
              </a:path>
            </a:pathLst>
          </a:custGeom>
          <a:solidFill>
            <a:srgbClr val="FCE4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87902" y="1006855"/>
            <a:ext cx="23317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mbria"/>
                <a:cs typeface="Cambria"/>
              </a:rPr>
              <a:t>Spreads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Charged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20" dirty="0">
                <a:latin typeface="Cambria"/>
                <a:cs typeface="Cambria"/>
              </a:rPr>
              <a:t>by</a:t>
            </a:r>
            <a:r>
              <a:rPr sz="1600" b="1" spc="-25" dirty="0">
                <a:latin typeface="Cambria"/>
                <a:cs typeface="Cambria"/>
              </a:rPr>
              <a:t> </a:t>
            </a:r>
            <a:r>
              <a:rPr sz="1600" b="1" spc="-15" dirty="0">
                <a:latin typeface="Cambria"/>
                <a:cs typeface="Cambria"/>
              </a:rPr>
              <a:t>IRFC</a:t>
            </a:r>
            <a:endParaRPr sz="1600" dirty="0">
              <a:latin typeface="Cambria"/>
              <a:cs typeface="Cambr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00100" y="4443984"/>
            <a:ext cx="8458200" cy="551815"/>
          </a:xfrm>
          <a:custGeom>
            <a:avLst/>
            <a:gdLst/>
            <a:ahLst/>
            <a:cxnLst/>
            <a:rect l="l" t="t" r="r" b="b"/>
            <a:pathLst>
              <a:path w="8458200" h="551814">
                <a:moveTo>
                  <a:pt x="8366252" y="0"/>
                </a:moveTo>
                <a:lnTo>
                  <a:pt x="0" y="0"/>
                </a:lnTo>
                <a:lnTo>
                  <a:pt x="0" y="459740"/>
                </a:lnTo>
                <a:lnTo>
                  <a:pt x="91947" y="551688"/>
                </a:lnTo>
                <a:lnTo>
                  <a:pt x="8458200" y="551688"/>
                </a:lnTo>
                <a:lnTo>
                  <a:pt x="8458200" y="91948"/>
                </a:lnTo>
                <a:lnTo>
                  <a:pt x="8366252" y="0"/>
                </a:lnTo>
                <a:close/>
              </a:path>
            </a:pathLst>
          </a:custGeom>
          <a:solidFill>
            <a:srgbClr val="F3EA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00100" y="5114544"/>
            <a:ext cx="8458200" cy="550545"/>
          </a:xfrm>
          <a:custGeom>
            <a:avLst/>
            <a:gdLst/>
            <a:ahLst/>
            <a:cxnLst/>
            <a:rect l="l" t="t" r="r" b="b"/>
            <a:pathLst>
              <a:path w="8458200" h="550545">
                <a:moveTo>
                  <a:pt x="8366506" y="0"/>
                </a:moveTo>
                <a:lnTo>
                  <a:pt x="0" y="0"/>
                </a:lnTo>
                <a:lnTo>
                  <a:pt x="0" y="458469"/>
                </a:lnTo>
                <a:lnTo>
                  <a:pt x="91693" y="550163"/>
                </a:lnTo>
                <a:lnTo>
                  <a:pt x="8458200" y="550163"/>
                </a:lnTo>
                <a:lnTo>
                  <a:pt x="8458200" y="91693"/>
                </a:lnTo>
                <a:lnTo>
                  <a:pt x="8366506" y="0"/>
                </a:lnTo>
                <a:close/>
              </a:path>
            </a:pathLst>
          </a:custGeom>
          <a:solidFill>
            <a:srgbClr val="F3EA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037640" y="4519676"/>
            <a:ext cx="7983220" cy="1061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mbria"/>
                <a:cs typeface="Cambria"/>
              </a:rPr>
              <a:t>IRFC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raises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funds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at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lowest possible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cost</a:t>
            </a:r>
            <a:r>
              <a:rPr sz="1200" spc="-2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amongst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the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25" dirty="0">
                <a:latin typeface="Cambria"/>
                <a:cs typeface="Cambria"/>
              </a:rPr>
              <a:t>Term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Lending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Institutions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in </a:t>
            </a:r>
            <a:r>
              <a:rPr sz="1200" spc="-5" dirty="0">
                <a:latin typeface="Cambria"/>
                <a:cs typeface="Cambria"/>
              </a:rPr>
              <a:t>India.</a:t>
            </a:r>
            <a:endParaRPr sz="12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</a:pPr>
            <a:r>
              <a:rPr sz="1200" spc="-5" dirty="0">
                <a:latin typeface="Cambria"/>
                <a:cs typeface="Cambria"/>
              </a:rPr>
              <a:t>This </a:t>
            </a:r>
            <a:r>
              <a:rPr sz="1200" spc="-10" dirty="0">
                <a:latin typeface="Cambria"/>
                <a:cs typeface="Cambria"/>
              </a:rPr>
              <a:t>directly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benefits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the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IR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in </a:t>
            </a:r>
            <a:r>
              <a:rPr sz="1200" spc="-5" dirty="0">
                <a:latin typeface="Cambria"/>
                <a:cs typeface="Cambria"/>
              </a:rPr>
              <a:t>terms </a:t>
            </a:r>
            <a:r>
              <a:rPr sz="1200" dirty="0">
                <a:latin typeface="Cambria"/>
                <a:cs typeface="Cambria"/>
              </a:rPr>
              <a:t>of</a:t>
            </a:r>
            <a:r>
              <a:rPr sz="1200" spc="-5" dirty="0">
                <a:latin typeface="Cambria"/>
                <a:cs typeface="Cambria"/>
              </a:rPr>
              <a:t> saving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in</a:t>
            </a:r>
            <a:r>
              <a:rPr sz="1200" spc="-5" dirty="0">
                <a:latin typeface="Cambria"/>
                <a:cs typeface="Cambria"/>
              </a:rPr>
              <a:t> finance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cost</a:t>
            </a:r>
            <a:endParaRPr sz="1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>
              <a:latin typeface="Cambria"/>
              <a:cs typeface="Cambria"/>
            </a:endParaRPr>
          </a:p>
          <a:p>
            <a:pPr marL="12065" marR="5080" algn="ctr">
              <a:lnSpc>
                <a:spcPct val="100000"/>
              </a:lnSpc>
            </a:pPr>
            <a:r>
              <a:rPr sz="1200" spc="-10" dirty="0">
                <a:latin typeface="Cambria"/>
                <a:cs typeface="Cambria"/>
              </a:rPr>
              <a:t>IRFC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charges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a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minimal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cost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margin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(spread)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15" dirty="0">
                <a:latin typeface="Cambria"/>
                <a:cs typeface="Cambria"/>
              </a:rPr>
              <a:t>over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its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already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low-cost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of </a:t>
            </a:r>
            <a:r>
              <a:rPr sz="1200" spc="-5" dirty="0">
                <a:latin typeface="Cambria"/>
                <a:cs typeface="Cambria"/>
              </a:rPr>
              <a:t>borrowing,</a:t>
            </a:r>
            <a:r>
              <a:rPr sz="1200" spc="2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to </a:t>
            </a:r>
            <a:r>
              <a:rPr sz="1200" dirty="0">
                <a:latin typeface="Cambria"/>
                <a:cs typeface="Cambria"/>
              </a:rPr>
              <a:t>MoR,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but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still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exhibits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consistent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financial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performance,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owing</a:t>
            </a:r>
            <a:r>
              <a:rPr sz="1200" spc="-10" dirty="0">
                <a:latin typeface="Cambria"/>
                <a:cs typeface="Cambria"/>
              </a:rPr>
              <a:t> to</a:t>
            </a:r>
            <a:r>
              <a:rPr sz="1200" dirty="0">
                <a:latin typeface="Cambria"/>
                <a:cs typeface="Cambria"/>
              </a:rPr>
              <a:t> its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robust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business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model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4878323" y="6587353"/>
            <a:ext cx="151765" cy="17462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z="1000" b="1" spc="-5" dirty="0">
                <a:latin typeface="Cambria"/>
                <a:cs typeface="Cambria"/>
              </a:rPr>
              <a:t>5</a:t>
            </a:fld>
            <a:endParaRPr sz="1000">
              <a:latin typeface="Cambria"/>
              <a:cs typeface="Cambria"/>
            </a:endParaRPr>
          </a:p>
        </p:txBody>
      </p:sp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45434DC3-3B7B-4162-8860-887BF30252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3015198"/>
              </p:ext>
            </p:extLst>
          </p:nvPr>
        </p:nvGraphicFramePr>
        <p:xfrm>
          <a:off x="652081" y="1476628"/>
          <a:ext cx="8452484" cy="28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173" y="6218021"/>
            <a:ext cx="28092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SzPct val="79166"/>
              <a:buFont typeface="Wingdings"/>
              <a:buChar char=""/>
              <a:tabLst>
                <a:tab pos="240665" algn="l"/>
                <a:tab pos="241300" algn="l"/>
              </a:tabLst>
            </a:pPr>
            <a:r>
              <a:rPr sz="1200" spc="-5" dirty="0">
                <a:latin typeface="Cambria"/>
                <a:cs typeface="Cambria"/>
              </a:rPr>
              <a:t>**On</a:t>
            </a:r>
            <a:r>
              <a:rPr sz="1200" spc="-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par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with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India’s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sovereign </a:t>
            </a:r>
            <a:r>
              <a:rPr sz="1200" spc="-5" dirty="0">
                <a:latin typeface="Cambria"/>
                <a:cs typeface="Cambria"/>
              </a:rPr>
              <a:t>ratings;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3840" y="5772911"/>
            <a:ext cx="9418320" cy="274320"/>
          </a:xfrm>
          <a:prstGeom prst="rect">
            <a:avLst/>
          </a:prstGeom>
          <a:solidFill>
            <a:srgbClr val="FFCDCD"/>
          </a:solidFill>
        </p:spPr>
        <p:txBody>
          <a:bodyPr vert="horz" wrap="square" lIns="0" tIns="43180" rIns="0" bIns="0" rtlCol="0">
            <a:spAutoFit/>
          </a:bodyPr>
          <a:lstStyle/>
          <a:p>
            <a:pPr marL="200025">
              <a:lnSpc>
                <a:spcPct val="100000"/>
              </a:lnSpc>
              <a:spcBef>
                <a:spcPts val="340"/>
              </a:spcBef>
            </a:pPr>
            <a:r>
              <a:rPr sz="1200" i="1" spc="-5" dirty="0">
                <a:latin typeface="Cambria"/>
                <a:cs typeface="Cambria"/>
              </a:rPr>
              <a:t>Diversified sources</a:t>
            </a:r>
            <a:r>
              <a:rPr sz="1200" i="1" spc="15" dirty="0">
                <a:latin typeface="Cambria"/>
                <a:cs typeface="Cambria"/>
              </a:rPr>
              <a:t> </a:t>
            </a:r>
            <a:r>
              <a:rPr sz="1200" i="1" dirty="0">
                <a:latin typeface="Cambria"/>
                <a:cs typeface="Cambria"/>
              </a:rPr>
              <a:t>of</a:t>
            </a:r>
            <a:r>
              <a:rPr sz="1200" i="1" spc="10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funding,</a:t>
            </a:r>
            <a:r>
              <a:rPr sz="1200" i="1" spc="-30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credit</a:t>
            </a:r>
            <a:r>
              <a:rPr sz="1200" i="1" spc="5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ratings</a:t>
            </a:r>
            <a:r>
              <a:rPr sz="1200" i="1" spc="-20" dirty="0">
                <a:latin typeface="Cambria"/>
                <a:cs typeface="Cambria"/>
              </a:rPr>
              <a:t> </a:t>
            </a:r>
            <a:r>
              <a:rPr sz="1200" i="1" dirty="0">
                <a:latin typeface="Cambria"/>
                <a:cs typeface="Cambria"/>
              </a:rPr>
              <a:t>and</a:t>
            </a:r>
            <a:r>
              <a:rPr sz="1200" i="1" spc="-20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strategic</a:t>
            </a:r>
            <a:r>
              <a:rPr sz="1200" i="1" spc="-10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relationship</a:t>
            </a:r>
            <a:r>
              <a:rPr sz="1200" i="1" spc="-10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with</a:t>
            </a:r>
            <a:r>
              <a:rPr sz="1200" i="1" spc="5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the</a:t>
            </a:r>
            <a:r>
              <a:rPr sz="1200" i="1" spc="-45" dirty="0">
                <a:latin typeface="Cambria"/>
                <a:cs typeface="Cambria"/>
              </a:rPr>
              <a:t> </a:t>
            </a:r>
            <a:r>
              <a:rPr sz="1200" i="1" dirty="0">
                <a:latin typeface="Cambria"/>
                <a:cs typeface="Cambria"/>
              </a:rPr>
              <a:t>MoR,</a:t>
            </a:r>
            <a:r>
              <a:rPr sz="1200" i="1" spc="20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have</a:t>
            </a:r>
            <a:r>
              <a:rPr sz="1200" i="1" spc="-10" dirty="0">
                <a:latin typeface="Cambria"/>
                <a:cs typeface="Cambria"/>
              </a:rPr>
              <a:t> </a:t>
            </a:r>
            <a:r>
              <a:rPr sz="1200" i="1" dirty="0">
                <a:latin typeface="Cambria"/>
                <a:cs typeface="Cambria"/>
              </a:rPr>
              <a:t>enabled</a:t>
            </a:r>
            <a:r>
              <a:rPr sz="1200" i="1" spc="-20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IRFC</a:t>
            </a:r>
            <a:r>
              <a:rPr sz="1200" i="1" spc="20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to</a:t>
            </a:r>
            <a:r>
              <a:rPr sz="1200" i="1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keep</a:t>
            </a:r>
            <a:r>
              <a:rPr sz="1200" i="1" spc="5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costs</a:t>
            </a:r>
            <a:r>
              <a:rPr sz="1200" i="1" spc="15" dirty="0">
                <a:latin typeface="Cambria"/>
                <a:cs typeface="Cambria"/>
              </a:rPr>
              <a:t> </a:t>
            </a:r>
            <a:r>
              <a:rPr sz="1200" i="1" dirty="0">
                <a:latin typeface="Cambria"/>
                <a:cs typeface="Cambria"/>
              </a:rPr>
              <a:t>of</a:t>
            </a:r>
            <a:r>
              <a:rPr sz="1200" i="1" spc="25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borrowing</a:t>
            </a:r>
            <a:r>
              <a:rPr sz="1200" i="1" spc="-20" dirty="0">
                <a:latin typeface="Cambria"/>
                <a:cs typeface="Cambria"/>
              </a:rPr>
              <a:t> </a:t>
            </a:r>
            <a:r>
              <a:rPr sz="1200" i="1" spc="-5" dirty="0">
                <a:latin typeface="Cambria"/>
                <a:cs typeface="Cambria"/>
              </a:rPr>
              <a:t>competitive</a:t>
            </a:r>
            <a:endParaRPr sz="120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14160"/>
              </p:ext>
            </p:extLst>
          </p:nvPr>
        </p:nvGraphicFramePr>
        <p:xfrm>
          <a:off x="5506086" y="683381"/>
          <a:ext cx="4156074" cy="48598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5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187">
                <a:tc>
                  <a:txBody>
                    <a:bodyPr/>
                    <a:lstStyle/>
                    <a:p>
                      <a:pPr marL="92075" marR="81915">
                        <a:lnSpc>
                          <a:spcPct val="100000"/>
                        </a:lnSpc>
                        <a:spcBef>
                          <a:spcPts val="325"/>
                        </a:spcBef>
                        <a:tabLst>
                          <a:tab pos="1648460" algn="l"/>
                        </a:tabLst>
                      </a:pP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cu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	</a:t>
                      </a:r>
                      <a:endParaRPr lang="en-IN" sz="1200" b="1" dirty="0">
                        <a:solidFill>
                          <a:srgbClr val="FFFFFF"/>
                        </a:solidFill>
                        <a:latin typeface="Cambria"/>
                        <a:cs typeface="Cambria"/>
                      </a:endParaRPr>
                    </a:p>
                    <a:p>
                      <a:pPr marL="92075" marR="81915">
                        <a:lnSpc>
                          <a:spcPct val="100000"/>
                        </a:lnSpc>
                        <a:spcBef>
                          <a:spcPts val="325"/>
                        </a:spcBef>
                        <a:tabLst>
                          <a:tab pos="1648460" algn="l"/>
                        </a:tabLst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(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31</a:t>
                      </a:r>
                      <a:r>
                        <a:rPr sz="1200" b="1" baseline="2430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st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December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202</a:t>
                      </a:r>
                      <a:r>
                        <a:rPr lang="en-IN"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)</a:t>
                      </a:r>
                      <a:endParaRPr sz="1200" dirty="0">
                        <a:latin typeface="Cambria"/>
                        <a:cs typeface="Cambria"/>
                      </a:endParaRPr>
                    </a:p>
                  </a:txBody>
                  <a:tcPr marL="0" marR="0" marT="41275" marB="0">
                    <a:lnR w="12700">
                      <a:solidFill>
                        <a:srgbClr val="BEBEBE"/>
                      </a:solidFill>
                      <a:prstDash val="solid"/>
                    </a:lnR>
                    <a:solidFill>
                      <a:srgbClr val="1B577B"/>
                    </a:solidFill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Rating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solidFill>
                      <a:srgbClr val="1B577B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Outlook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BEBEBE"/>
                      </a:solidFill>
                      <a:prstDash val="solid"/>
                    </a:lnL>
                    <a:solidFill>
                      <a:srgbClr val="1B57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91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Domestic: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5880" marB="0">
                    <a:lnR w="9525">
                      <a:solidFill>
                        <a:srgbClr val="BEBEBE"/>
                      </a:solidFill>
                      <a:prstDash val="solid"/>
                    </a:lnR>
                    <a:lnB w="9525">
                      <a:solidFill>
                        <a:srgbClr val="BEBEBE"/>
                      </a:solidFill>
                      <a:prstDash val="solid"/>
                    </a:lnB>
                    <a:solidFill>
                      <a:srgbClr val="F1CE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BEBEBE"/>
                      </a:solidFill>
                      <a:prstDash val="solid"/>
                    </a:lnL>
                    <a:lnR w="9525">
                      <a:solidFill>
                        <a:srgbClr val="BEBEBE"/>
                      </a:solidFill>
                      <a:prstDash val="solid"/>
                    </a:lnR>
                    <a:lnB w="9525">
                      <a:solidFill>
                        <a:srgbClr val="BEBEBE"/>
                      </a:solidFill>
                      <a:prstDash val="solid"/>
                    </a:lnB>
                    <a:solidFill>
                      <a:srgbClr val="F1CE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BEBEBE"/>
                      </a:solidFill>
                      <a:prstDash val="solid"/>
                    </a:lnL>
                    <a:lnB w="9525">
                      <a:solidFill>
                        <a:srgbClr val="BEBEBE"/>
                      </a:solidFill>
                      <a:prstDash val="solid"/>
                    </a:lnB>
                    <a:solidFill>
                      <a:srgbClr val="F1C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529">
                <a:tc gridSpan="3"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b="1" spc="-5" dirty="0">
                          <a:latin typeface="Cambria"/>
                          <a:cs typeface="Cambria"/>
                        </a:rPr>
                        <a:t>Long</a:t>
                      </a:r>
                      <a:r>
                        <a:rPr sz="1200" b="1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b="1" spc="-5" dirty="0">
                          <a:latin typeface="Cambria"/>
                          <a:cs typeface="Cambria"/>
                        </a:rPr>
                        <a:t>term</a:t>
                      </a:r>
                      <a:r>
                        <a:rPr sz="1200" b="1" spc="-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b="1" spc="-10" dirty="0">
                          <a:latin typeface="Cambria"/>
                          <a:cs typeface="Cambria"/>
                        </a:rPr>
                        <a:t>rating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5880" marB="0"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CRISIL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5880" marB="0"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7160" algn="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CRISIL</a:t>
                      </a:r>
                      <a:r>
                        <a:rPr sz="12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AAA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5880" marB="0">
                    <a:lnL w="9525">
                      <a:solidFill>
                        <a:srgbClr val="BEBEBE"/>
                      </a:solidFill>
                      <a:prstDash val="solid"/>
                    </a:lnL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Stable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5880" marB="0">
                    <a:lnL w="9525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02"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10" dirty="0">
                          <a:latin typeface="Cambria"/>
                          <a:cs typeface="Cambria"/>
                        </a:rPr>
                        <a:t>ICRA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5880" marB="0"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1135" algn="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ICRA</a:t>
                      </a:r>
                      <a:r>
                        <a:rPr sz="12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AAA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5880" marB="0">
                    <a:lnL w="9525">
                      <a:solidFill>
                        <a:srgbClr val="BEBEBE"/>
                      </a:solidFill>
                      <a:prstDash val="solid"/>
                    </a:lnL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Stable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5880" marB="0">
                    <a:lnL w="9525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529"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CARE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815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Cambria"/>
                          <a:cs typeface="Cambria"/>
                        </a:rPr>
                        <a:t>CARE</a:t>
                      </a:r>
                      <a:r>
                        <a:rPr sz="1200" spc="-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AAA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9525">
                      <a:solidFill>
                        <a:srgbClr val="BEBEBE"/>
                      </a:solidFill>
                      <a:prstDash val="solid"/>
                    </a:lnL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Stable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9525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530">
                <a:tc gridSpan="3"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b="1" spc="-5" dirty="0">
                          <a:latin typeface="Cambria"/>
                          <a:cs typeface="Cambria"/>
                        </a:rPr>
                        <a:t>Short</a:t>
                      </a:r>
                      <a:r>
                        <a:rPr sz="1200" b="1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b="1" spc="-5" dirty="0">
                          <a:latin typeface="Cambria"/>
                          <a:cs typeface="Cambria"/>
                        </a:rPr>
                        <a:t>term</a:t>
                      </a:r>
                      <a:r>
                        <a:rPr sz="1200" b="1" spc="-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b="1" spc="-10" dirty="0">
                          <a:latin typeface="Cambria"/>
                          <a:cs typeface="Cambria"/>
                        </a:rPr>
                        <a:t>rating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529"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CRISIL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7320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CRISIL</a:t>
                      </a:r>
                      <a:r>
                        <a:rPr sz="12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A1+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9525">
                      <a:solidFill>
                        <a:srgbClr val="BEBEBE"/>
                      </a:solidFill>
                      <a:prstDash val="solid"/>
                    </a:lnL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Cambria"/>
                          <a:cs typeface="Cambria"/>
                        </a:rPr>
                        <a:t>–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9525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403"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latin typeface="Cambria"/>
                          <a:cs typeface="Cambria"/>
                        </a:rPr>
                        <a:t>ICRA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ICRA</a:t>
                      </a:r>
                      <a:r>
                        <a:rPr sz="1200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A1+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9525">
                      <a:solidFill>
                        <a:srgbClr val="BEBEBE"/>
                      </a:solidFill>
                      <a:prstDash val="solid"/>
                    </a:lnL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Cambria"/>
                          <a:cs typeface="Cambria"/>
                        </a:rPr>
                        <a:t>–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9525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CARE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1610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Cambria"/>
                          <a:cs typeface="Cambria"/>
                        </a:rPr>
                        <a:t>CARE</a:t>
                      </a:r>
                      <a:r>
                        <a:rPr sz="12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A1+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9525">
                      <a:solidFill>
                        <a:srgbClr val="BEBEBE"/>
                      </a:solidFill>
                      <a:prstDash val="solid"/>
                    </a:lnL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Cambria"/>
                          <a:cs typeface="Cambria"/>
                        </a:rPr>
                        <a:t>–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9525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530">
                <a:tc gridSpan="3"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International</a:t>
                      </a:r>
                      <a:r>
                        <a:rPr sz="1200" b="1" u="sng" spc="-45" dirty="0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Cambria"/>
                          <a:cs typeface="Cambria"/>
                        </a:rPr>
                        <a:t>**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  <a:solidFill>
                      <a:srgbClr val="F1CE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529"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latin typeface="Cambria"/>
                          <a:cs typeface="Cambria"/>
                        </a:rPr>
                        <a:t>Moody’s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Baa3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9525">
                      <a:solidFill>
                        <a:srgbClr val="BEBEBE"/>
                      </a:solidFill>
                      <a:prstDash val="solid"/>
                    </a:lnL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Stable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9525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403"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Standard</a:t>
                      </a:r>
                      <a:r>
                        <a:rPr sz="1200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and</a:t>
                      </a:r>
                      <a:r>
                        <a:rPr sz="12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Poor’s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BBB-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9525">
                      <a:solidFill>
                        <a:srgbClr val="BEBEBE"/>
                      </a:solidFill>
                      <a:prstDash val="solid"/>
                    </a:lnL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Stable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6515" marB="0">
                    <a:lnL w="9525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Fitch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7150" marB="0"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BBB-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7150" marB="0">
                    <a:lnL w="9525">
                      <a:solidFill>
                        <a:srgbClr val="BEBEBE"/>
                      </a:solidFill>
                      <a:prstDash val="solid"/>
                    </a:lnL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Stable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57150" marB="0">
                    <a:lnL w="9525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7149">
                <a:tc>
                  <a:txBody>
                    <a:bodyPr/>
                    <a:lstStyle/>
                    <a:p>
                      <a:pPr marL="92075" marR="381000" indent="11557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200" dirty="0">
                          <a:latin typeface="Cambria"/>
                          <a:cs typeface="Cambria"/>
                        </a:rPr>
                        <a:t>Japanese</a:t>
                      </a:r>
                      <a:r>
                        <a:rPr sz="1200" spc="-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Credit</a:t>
                      </a:r>
                      <a:r>
                        <a:rPr sz="12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Rating </a:t>
                      </a:r>
                      <a:r>
                        <a:rPr sz="1200" spc="-2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Agency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42544" marB="0"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BBB+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33985" marB="0">
                    <a:lnL w="9525">
                      <a:solidFill>
                        <a:srgbClr val="BEBEBE"/>
                      </a:solidFill>
                      <a:prstDash val="solid"/>
                    </a:lnL>
                    <a:lnR w="9525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Stable</a:t>
                      </a:r>
                      <a:endParaRPr sz="1200" dirty="0">
                        <a:latin typeface="Cambria"/>
                        <a:cs typeface="Cambria"/>
                      </a:endParaRPr>
                    </a:p>
                  </a:txBody>
                  <a:tcPr marL="0" marR="0" marT="133985" marB="0">
                    <a:lnL w="9525">
                      <a:solidFill>
                        <a:srgbClr val="BEBEBE"/>
                      </a:solidFill>
                      <a:prstDash val="solid"/>
                    </a:lnL>
                    <a:lnT w="9525">
                      <a:solidFill>
                        <a:srgbClr val="BEBEBE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987806" y="683381"/>
            <a:ext cx="29533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mbria"/>
                <a:cs typeface="Cambria"/>
              </a:rPr>
              <a:t>Borrowing</a:t>
            </a:r>
            <a:r>
              <a:rPr sz="1200" b="1" spc="5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Mix</a:t>
            </a:r>
            <a:r>
              <a:rPr sz="1200" b="1" spc="-10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as</a:t>
            </a:r>
            <a:r>
              <a:rPr sz="1200" b="1" spc="-15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on </a:t>
            </a:r>
            <a:r>
              <a:rPr sz="1200" b="1" spc="-10" dirty="0">
                <a:latin typeface="Cambria"/>
                <a:cs typeface="Cambria"/>
              </a:rPr>
              <a:t>31</a:t>
            </a:r>
            <a:r>
              <a:rPr sz="1200" b="1" spc="-15" baseline="24305" dirty="0">
                <a:latin typeface="Cambria"/>
                <a:cs typeface="Cambria"/>
              </a:rPr>
              <a:t>st</a:t>
            </a:r>
            <a:r>
              <a:rPr sz="1200" b="1" spc="112" baseline="24305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December</a:t>
            </a:r>
            <a:r>
              <a:rPr sz="1200" b="1" spc="5" dirty="0">
                <a:latin typeface="Cambria"/>
                <a:cs typeface="Cambria"/>
              </a:rPr>
              <a:t> </a:t>
            </a:r>
            <a:r>
              <a:rPr sz="1200" b="1" spc="-10" dirty="0">
                <a:latin typeface="Cambria"/>
                <a:cs typeface="Cambria"/>
              </a:rPr>
              <a:t>202</a:t>
            </a:r>
            <a:r>
              <a:rPr lang="en-IN" sz="1200" b="1" spc="-10" dirty="0">
                <a:latin typeface="Cambria"/>
                <a:cs typeface="Cambria"/>
              </a:rPr>
              <a:t>2</a:t>
            </a:r>
            <a:endParaRPr sz="1200" dirty="0">
              <a:latin typeface="Cambria"/>
              <a:cs typeface="Cambri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1140" y="0"/>
            <a:ext cx="8622030" cy="605155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spc="-15" dirty="0"/>
              <a:t>Competitive </a:t>
            </a:r>
            <a:r>
              <a:rPr spc="-10" dirty="0"/>
              <a:t>cost </a:t>
            </a:r>
            <a:r>
              <a:rPr spc="-5" dirty="0"/>
              <a:t>of </a:t>
            </a:r>
            <a:r>
              <a:rPr spc="-10" dirty="0"/>
              <a:t>borrowings </a:t>
            </a:r>
            <a:r>
              <a:rPr dirty="0"/>
              <a:t>based </a:t>
            </a:r>
            <a:r>
              <a:rPr spc="-5" dirty="0"/>
              <a:t>on strong credit </a:t>
            </a:r>
            <a:r>
              <a:rPr spc="-10" dirty="0"/>
              <a:t>ratings </a:t>
            </a:r>
            <a:r>
              <a:rPr dirty="0"/>
              <a:t>in India </a:t>
            </a:r>
            <a:r>
              <a:rPr spc="-5" dirty="0"/>
              <a:t>and </a:t>
            </a:r>
            <a:r>
              <a:rPr spc="-430" dirty="0"/>
              <a:t> </a:t>
            </a:r>
            <a:r>
              <a:rPr spc="-10" dirty="0"/>
              <a:t>diversified</a:t>
            </a:r>
            <a:r>
              <a:rPr spc="-40" dirty="0"/>
              <a:t> </a:t>
            </a:r>
            <a:r>
              <a:rPr spc="-5" dirty="0"/>
              <a:t>sources</a:t>
            </a:r>
            <a:r>
              <a:rPr spc="-40" dirty="0"/>
              <a:t> </a:t>
            </a:r>
            <a:r>
              <a:rPr spc="-5" dirty="0"/>
              <a:t>of funding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085494" y="3357498"/>
            <a:ext cx="3085465" cy="4719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mbria"/>
                <a:cs typeface="Cambria"/>
              </a:rPr>
              <a:t>Borrowing</a:t>
            </a:r>
            <a:r>
              <a:rPr sz="1200" b="1" spc="5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Mix</a:t>
            </a:r>
            <a:r>
              <a:rPr sz="1200" b="1" spc="-15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as</a:t>
            </a:r>
            <a:r>
              <a:rPr sz="1200" b="1" spc="-20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on</a:t>
            </a:r>
            <a:r>
              <a:rPr sz="1200" b="1" spc="-10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31</a:t>
            </a:r>
            <a:r>
              <a:rPr sz="1200" b="1" spc="-7" baseline="24305" dirty="0">
                <a:latin typeface="Cambria"/>
                <a:cs typeface="Cambria"/>
              </a:rPr>
              <a:t>st</a:t>
            </a:r>
            <a:r>
              <a:rPr sz="1200" b="1" spc="112" baseline="24305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December</a:t>
            </a:r>
            <a:r>
              <a:rPr sz="1200" b="1" dirty="0">
                <a:latin typeface="Cambria"/>
                <a:cs typeface="Cambria"/>
              </a:rPr>
              <a:t> </a:t>
            </a:r>
            <a:r>
              <a:rPr sz="1200" b="1" spc="-10" dirty="0">
                <a:latin typeface="Cambria"/>
                <a:cs typeface="Cambria"/>
              </a:rPr>
              <a:t>202</a:t>
            </a:r>
            <a:r>
              <a:rPr lang="en-IN" sz="1200" b="1" spc="-10" dirty="0">
                <a:latin typeface="Cambria"/>
                <a:cs typeface="Cambria"/>
              </a:rPr>
              <a:t>1</a:t>
            </a:r>
            <a:endParaRPr sz="12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700" dirty="0">
              <a:latin typeface="Cambria"/>
              <a:cs typeface="Cambria"/>
            </a:endParaRPr>
          </a:p>
        </p:txBody>
      </p:sp>
      <p:sp>
        <p:nvSpPr>
          <p:cNvPr id="63" name="object 6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4878323" y="6587353"/>
            <a:ext cx="151765" cy="17462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z="1000" b="1" spc="-5" dirty="0">
                <a:latin typeface="Cambria"/>
                <a:cs typeface="Cambria"/>
              </a:rPr>
              <a:t>6</a:t>
            </a:fld>
            <a:endParaRPr sz="1000">
              <a:latin typeface="Cambria"/>
              <a:cs typeface="Cambria"/>
            </a:endParaRPr>
          </a:p>
        </p:txBody>
      </p:sp>
      <p:graphicFrame>
        <p:nvGraphicFramePr>
          <p:cNvPr id="65" name="Chart 64">
            <a:extLst>
              <a:ext uri="{FF2B5EF4-FFF2-40B4-BE49-F238E27FC236}">
                <a16:creationId xmlns:a16="http://schemas.microsoft.com/office/drawing/2014/main" id="{B3CEC074-E2FC-48CF-B0DB-1DC4517269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7793116"/>
              </p:ext>
            </p:extLst>
          </p:nvPr>
        </p:nvGraphicFramePr>
        <p:xfrm>
          <a:off x="685800" y="3481248"/>
          <a:ext cx="3852577" cy="2369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6" name="Chart 65">
            <a:extLst>
              <a:ext uri="{FF2B5EF4-FFF2-40B4-BE49-F238E27FC236}">
                <a16:creationId xmlns:a16="http://schemas.microsoft.com/office/drawing/2014/main" id="{4C81A861-F7A6-484F-A8BC-B350FE092E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306518"/>
              </p:ext>
            </p:extLst>
          </p:nvPr>
        </p:nvGraphicFramePr>
        <p:xfrm>
          <a:off x="103568" y="597636"/>
          <a:ext cx="4721860" cy="2700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203707"/>
            <a:ext cx="39535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Consistent</a:t>
            </a:r>
            <a:r>
              <a:rPr spc="-75" dirty="0"/>
              <a:t> </a:t>
            </a:r>
            <a:r>
              <a:rPr dirty="0"/>
              <a:t>Financial</a:t>
            </a:r>
            <a:r>
              <a:rPr spc="-50" dirty="0"/>
              <a:t> </a:t>
            </a:r>
            <a:r>
              <a:rPr spc="-5" dirty="0"/>
              <a:t>Performance</a:t>
            </a:r>
          </a:p>
        </p:txBody>
      </p:sp>
      <p:sp>
        <p:nvSpPr>
          <p:cNvPr id="3" name="object 3"/>
          <p:cNvSpPr/>
          <p:nvPr/>
        </p:nvSpPr>
        <p:spPr>
          <a:xfrm>
            <a:off x="542544" y="3500628"/>
            <a:ext cx="8667115" cy="277495"/>
          </a:xfrm>
          <a:custGeom>
            <a:avLst/>
            <a:gdLst/>
            <a:ahLst/>
            <a:cxnLst/>
            <a:rect l="l" t="t" r="r" b="b"/>
            <a:pathLst>
              <a:path w="8667115" h="277495">
                <a:moveTo>
                  <a:pt x="8620760" y="0"/>
                </a:moveTo>
                <a:lnTo>
                  <a:pt x="0" y="0"/>
                </a:lnTo>
                <a:lnTo>
                  <a:pt x="0" y="231140"/>
                </a:lnTo>
                <a:lnTo>
                  <a:pt x="46228" y="277368"/>
                </a:lnTo>
                <a:lnTo>
                  <a:pt x="8666988" y="277368"/>
                </a:lnTo>
                <a:lnTo>
                  <a:pt x="8666988" y="46227"/>
                </a:lnTo>
                <a:lnTo>
                  <a:pt x="8620760" y="0"/>
                </a:lnTo>
                <a:close/>
              </a:path>
            </a:pathLst>
          </a:custGeom>
          <a:solidFill>
            <a:srgbClr val="FCE4CD"/>
          </a:solidFill>
        </p:spPr>
        <p:txBody>
          <a:bodyPr wrap="square" lIns="0" tIns="0" rIns="0" bIns="0" rtlCol="0"/>
          <a:lstStyle/>
          <a:p>
            <a:pPr algn="ctr"/>
            <a:r>
              <a:rPr lang="en-IN" b="1" dirty="0"/>
              <a:t>Negligible Operating Expenses</a:t>
            </a:r>
            <a:endParaRPr b="1" dirty="0"/>
          </a:p>
        </p:txBody>
      </p:sp>
      <p:sp>
        <p:nvSpPr>
          <p:cNvPr id="5" name="object 5"/>
          <p:cNvSpPr/>
          <p:nvPr/>
        </p:nvSpPr>
        <p:spPr>
          <a:xfrm>
            <a:off x="544068" y="856488"/>
            <a:ext cx="8755380" cy="277495"/>
          </a:xfrm>
          <a:custGeom>
            <a:avLst/>
            <a:gdLst/>
            <a:ahLst/>
            <a:cxnLst/>
            <a:rect l="l" t="t" r="r" b="b"/>
            <a:pathLst>
              <a:path w="8755380" h="277494">
                <a:moveTo>
                  <a:pt x="8709152" y="0"/>
                </a:moveTo>
                <a:lnTo>
                  <a:pt x="0" y="0"/>
                </a:lnTo>
                <a:lnTo>
                  <a:pt x="0" y="231139"/>
                </a:lnTo>
                <a:lnTo>
                  <a:pt x="46227" y="277367"/>
                </a:lnTo>
                <a:lnTo>
                  <a:pt x="8755380" y="277367"/>
                </a:lnTo>
                <a:lnTo>
                  <a:pt x="8755380" y="46227"/>
                </a:lnTo>
                <a:lnTo>
                  <a:pt x="8709152" y="0"/>
                </a:lnTo>
                <a:close/>
              </a:path>
            </a:pathLst>
          </a:custGeom>
          <a:solidFill>
            <a:srgbClr val="FCE4CD"/>
          </a:solidFill>
        </p:spPr>
        <p:txBody>
          <a:bodyPr wrap="square" lIns="0" tIns="0" rIns="0" bIns="0" rtlCol="0"/>
          <a:lstStyle/>
          <a:p>
            <a:pPr algn="ctr"/>
            <a:r>
              <a:rPr lang="en-IN" b="1" dirty="0"/>
              <a:t>Net Interest Income &amp; PAT</a:t>
            </a:r>
            <a:endParaRPr b="1" dirty="0"/>
          </a:p>
        </p:txBody>
      </p:sp>
      <p:sp>
        <p:nvSpPr>
          <p:cNvPr id="6" name="object 6"/>
          <p:cNvSpPr txBox="1"/>
          <p:nvPr/>
        </p:nvSpPr>
        <p:spPr>
          <a:xfrm>
            <a:off x="132079" y="6277457"/>
            <a:ext cx="23818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Cambria"/>
                <a:cs typeface="Cambria"/>
              </a:rPr>
              <a:t>All</a:t>
            </a:r>
            <a:r>
              <a:rPr sz="800" spc="-15" dirty="0">
                <a:latin typeface="Cambria"/>
                <a:cs typeface="Cambria"/>
              </a:rPr>
              <a:t> </a:t>
            </a:r>
            <a:r>
              <a:rPr sz="800" spc="-5" dirty="0">
                <a:latin typeface="Cambria"/>
                <a:cs typeface="Cambria"/>
              </a:rPr>
              <a:t>figures</a:t>
            </a:r>
            <a:r>
              <a:rPr sz="800" spc="-30" dirty="0">
                <a:latin typeface="Cambria"/>
                <a:cs typeface="Cambria"/>
              </a:rPr>
              <a:t> </a:t>
            </a:r>
            <a:r>
              <a:rPr sz="800" dirty="0">
                <a:latin typeface="Cambria"/>
                <a:cs typeface="Cambria"/>
              </a:rPr>
              <a:t>are</a:t>
            </a:r>
            <a:r>
              <a:rPr sz="800" spc="-30" dirty="0">
                <a:latin typeface="Cambria"/>
                <a:cs typeface="Cambria"/>
              </a:rPr>
              <a:t> </a:t>
            </a:r>
            <a:r>
              <a:rPr sz="800" dirty="0">
                <a:latin typeface="Cambria"/>
                <a:cs typeface="Cambria"/>
              </a:rPr>
              <a:t>in INR</a:t>
            </a:r>
            <a:r>
              <a:rPr sz="800" spc="-5" dirty="0">
                <a:latin typeface="Cambria"/>
                <a:cs typeface="Cambria"/>
              </a:rPr>
              <a:t> </a:t>
            </a:r>
            <a:r>
              <a:rPr sz="800" dirty="0">
                <a:latin typeface="Cambria"/>
                <a:cs typeface="Cambria"/>
              </a:rPr>
              <a:t>Crore,</a:t>
            </a:r>
            <a:r>
              <a:rPr sz="800" spc="-45" dirty="0">
                <a:latin typeface="Cambria"/>
                <a:cs typeface="Cambria"/>
              </a:rPr>
              <a:t> </a:t>
            </a:r>
            <a:r>
              <a:rPr sz="800" spc="-5" dirty="0">
                <a:latin typeface="Cambria"/>
                <a:cs typeface="Cambria"/>
              </a:rPr>
              <a:t>unless </a:t>
            </a:r>
            <a:r>
              <a:rPr sz="800" dirty="0">
                <a:latin typeface="Cambria"/>
                <a:cs typeface="Cambria"/>
              </a:rPr>
              <a:t>specified</a:t>
            </a:r>
            <a:r>
              <a:rPr sz="800" spc="-35" dirty="0">
                <a:latin typeface="Cambria"/>
                <a:cs typeface="Cambria"/>
              </a:rPr>
              <a:t> </a:t>
            </a:r>
            <a:r>
              <a:rPr sz="800" dirty="0">
                <a:latin typeface="Cambria"/>
                <a:cs typeface="Cambria"/>
              </a:rPr>
              <a:t>otherwise</a:t>
            </a:r>
            <a:endParaRPr sz="800">
              <a:latin typeface="Cambria"/>
              <a:cs typeface="Cambria"/>
            </a:endParaRPr>
          </a:p>
        </p:txBody>
      </p:sp>
      <p:sp>
        <p:nvSpPr>
          <p:cNvPr id="108" name="object 10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109" name="object 109"/>
          <p:cNvSpPr txBox="1"/>
          <p:nvPr/>
        </p:nvSpPr>
        <p:spPr>
          <a:xfrm>
            <a:off x="4909184" y="6608165"/>
            <a:ext cx="901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sz="1000" b="1" spc="-5" dirty="0">
                <a:latin typeface="Calibri"/>
                <a:cs typeface="Calibri"/>
              </a:rPr>
              <a:t>7</a:t>
            </a:r>
            <a:endParaRPr sz="1000">
              <a:latin typeface="Calibri"/>
              <a:cs typeface="Calibri"/>
            </a:endParaRPr>
          </a:p>
        </p:txBody>
      </p:sp>
      <p:graphicFrame>
        <p:nvGraphicFramePr>
          <p:cNvPr id="110" name="Chart 109">
            <a:extLst>
              <a:ext uri="{FF2B5EF4-FFF2-40B4-BE49-F238E27FC236}">
                <a16:creationId xmlns:a16="http://schemas.microsoft.com/office/drawing/2014/main" id="{ABF1D0A8-AEC7-464A-B07F-3374788709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0427787"/>
              </p:ext>
            </p:extLst>
          </p:nvPr>
        </p:nvGraphicFramePr>
        <p:xfrm>
          <a:off x="1515299" y="1143509"/>
          <a:ext cx="7848157" cy="2634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520D96A-631B-79F2-07B2-D2AAB5AE80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0707425"/>
              </p:ext>
            </p:extLst>
          </p:nvPr>
        </p:nvGraphicFramePr>
        <p:xfrm>
          <a:off x="838200" y="3790798"/>
          <a:ext cx="8153400" cy="2634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1104" y="212851"/>
            <a:ext cx="39535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Consistent</a:t>
            </a:r>
            <a:r>
              <a:rPr spc="-75" dirty="0"/>
              <a:t> </a:t>
            </a:r>
            <a:r>
              <a:rPr dirty="0"/>
              <a:t>Financial</a:t>
            </a:r>
            <a:r>
              <a:rPr spc="-50" dirty="0"/>
              <a:t> </a:t>
            </a:r>
            <a:r>
              <a:rPr spc="-5" dirty="0"/>
              <a:t>Performance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3052" y="6211011"/>
            <a:ext cx="402780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SzPct val="79166"/>
              <a:buFont typeface="Wingdings"/>
              <a:buChar char=""/>
              <a:tabLst>
                <a:tab pos="240665" algn="l"/>
                <a:tab pos="241300" algn="l"/>
              </a:tabLst>
            </a:pPr>
            <a:r>
              <a:rPr sz="1200" dirty="0">
                <a:latin typeface="Cambria"/>
                <a:cs typeface="Cambria"/>
              </a:rPr>
              <a:t>(*)</a:t>
            </a:r>
            <a:r>
              <a:rPr sz="1200" spc="26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All figures </a:t>
            </a:r>
            <a:r>
              <a:rPr sz="1200" spc="-10" dirty="0">
                <a:latin typeface="Cambria"/>
                <a:cs typeface="Cambria"/>
              </a:rPr>
              <a:t>are</a:t>
            </a:r>
            <a:r>
              <a:rPr sz="1200" dirty="0">
                <a:latin typeface="Cambria"/>
                <a:cs typeface="Cambria"/>
              </a:rPr>
              <a:t> in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INR </a:t>
            </a:r>
            <a:r>
              <a:rPr sz="1200" spc="-10" dirty="0">
                <a:latin typeface="Cambria"/>
                <a:cs typeface="Cambria"/>
              </a:rPr>
              <a:t>Crore,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unless</a:t>
            </a:r>
            <a:r>
              <a:rPr sz="1200" spc="-1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specified</a:t>
            </a:r>
            <a:r>
              <a:rPr sz="1200" spc="-2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otherwise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19979" y="6592503"/>
            <a:ext cx="64135" cy="155575"/>
          </a:xfrm>
          <a:custGeom>
            <a:avLst/>
            <a:gdLst/>
            <a:ahLst/>
            <a:cxnLst/>
            <a:rect l="l" t="t" r="r" b="b"/>
            <a:pathLst>
              <a:path w="64135" h="155575">
                <a:moveTo>
                  <a:pt x="64008" y="0"/>
                </a:moveTo>
                <a:lnTo>
                  <a:pt x="0" y="0"/>
                </a:lnTo>
                <a:lnTo>
                  <a:pt x="0" y="155448"/>
                </a:lnTo>
                <a:lnTo>
                  <a:pt x="64008" y="155448"/>
                </a:lnTo>
                <a:lnTo>
                  <a:pt x="6400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967739"/>
            <a:ext cx="4430395" cy="274320"/>
          </a:xfrm>
          <a:custGeom>
            <a:avLst/>
            <a:gdLst/>
            <a:ahLst/>
            <a:cxnLst/>
            <a:rect l="l" t="t" r="r" b="b"/>
            <a:pathLst>
              <a:path w="4430395" h="274319">
                <a:moveTo>
                  <a:pt x="4384548" y="0"/>
                </a:moveTo>
                <a:lnTo>
                  <a:pt x="0" y="0"/>
                </a:lnTo>
                <a:lnTo>
                  <a:pt x="0" y="228600"/>
                </a:lnTo>
                <a:lnTo>
                  <a:pt x="45720" y="274320"/>
                </a:lnTo>
                <a:lnTo>
                  <a:pt x="4430268" y="274320"/>
                </a:lnTo>
                <a:lnTo>
                  <a:pt x="4430268" y="45720"/>
                </a:lnTo>
                <a:lnTo>
                  <a:pt x="4384548" y="0"/>
                </a:lnTo>
                <a:close/>
              </a:path>
            </a:pathLst>
          </a:custGeom>
          <a:solidFill>
            <a:srgbClr val="F3EA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176652" y="998601"/>
            <a:ext cx="9893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mbria"/>
                <a:cs typeface="Cambria"/>
              </a:rPr>
              <a:t>Return</a:t>
            </a:r>
            <a:r>
              <a:rPr sz="1200" b="1" spc="-55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Ratios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02579" y="967739"/>
            <a:ext cx="4044950" cy="274320"/>
          </a:xfrm>
          <a:custGeom>
            <a:avLst/>
            <a:gdLst/>
            <a:ahLst/>
            <a:cxnLst/>
            <a:rect l="l" t="t" r="r" b="b"/>
            <a:pathLst>
              <a:path w="4044950" h="274319">
                <a:moveTo>
                  <a:pt x="3998976" y="0"/>
                </a:moveTo>
                <a:lnTo>
                  <a:pt x="0" y="0"/>
                </a:lnTo>
                <a:lnTo>
                  <a:pt x="0" y="228600"/>
                </a:lnTo>
                <a:lnTo>
                  <a:pt x="45720" y="274320"/>
                </a:lnTo>
                <a:lnTo>
                  <a:pt x="4044696" y="274320"/>
                </a:lnTo>
                <a:lnTo>
                  <a:pt x="4044696" y="45720"/>
                </a:lnTo>
                <a:lnTo>
                  <a:pt x="3998976" y="0"/>
                </a:lnTo>
                <a:close/>
              </a:path>
            </a:pathLst>
          </a:custGeom>
          <a:solidFill>
            <a:srgbClr val="F3EA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77761" y="1002284"/>
            <a:ext cx="1894839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b="1" dirty="0">
                <a:latin typeface="Cambria"/>
                <a:cs typeface="Cambria"/>
              </a:rPr>
              <a:t>CRAR</a:t>
            </a:r>
            <a:r>
              <a:rPr sz="1150" b="1" spc="-25" dirty="0">
                <a:latin typeface="Cambria"/>
                <a:cs typeface="Cambria"/>
              </a:rPr>
              <a:t> </a:t>
            </a:r>
            <a:r>
              <a:rPr sz="1150" b="1" spc="-5" dirty="0">
                <a:latin typeface="Cambria"/>
                <a:cs typeface="Cambria"/>
              </a:rPr>
              <a:t>and</a:t>
            </a:r>
            <a:r>
              <a:rPr sz="1150" b="1" spc="-15" dirty="0">
                <a:latin typeface="Cambria"/>
                <a:cs typeface="Cambria"/>
              </a:rPr>
              <a:t> </a:t>
            </a:r>
            <a:r>
              <a:rPr sz="1150" b="1" spc="-5" dirty="0">
                <a:latin typeface="Cambria"/>
                <a:cs typeface="Cambria"/>
              </a:rPr>
              <a:t>Net</a:t>
            </a:r>
            <a:r>
              <a:rPr sz="1150" b="1" spc="-15" dirty="0">
                <a:latin typeface="Cambria"/>
                <a:cs typeface="Cambria"/>
              </a:rPr>
              <a:t> </a:t>
            </a:r>
            <a:r>
              <a:rPr sz="1150" b="1" spc="-5" dirty="0">
                <a:latin typeface="Cambria"/>
                <a:cs typeface="Cambria"/>
              </a:rPr>
              <a:t>Gearing</a:t>
            </a:r>
            <a:r>
              <a:rPr sz="1150" b="1" spc="-10" dirty="0">
                <a:latin typeface="Cambria"/>
                <a:cs typeface="Cambria"/>
              </a:rPr>
              <a:t> </a:t>
            </a:r>
            <a:r>
              <a:rPr sz="1150" b="1" spc="-5" dirty="0">
                <a:latin typeface="Cambria"/>
                <a:cs typeface="Cambria"/>
              </a:rPr>
              <a:t>Ratio</a:t>
            </a:r>
            <a:endParaRPr sz="115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14016" y="3732276"/>
            <a:ext cx="4991100" cy="274320"/>
          </a:xfrm>
          <a:custGeom>
            <a:avLst/>
            <a:gdLst/>
            <a:ahLst/>
            <a:cxnLst/>
            <a:rect l="l" t="t" r="r" b="b"/>
            <a:pathLst>
              <a:path w="4991100" h="274320">
                <a:moveTo>
                  <a:pt x="4945380" y="0"/>
                </a:moveTo>
                <a:lnTo>
                  <a:pt x="0" y="0"/>
                </a:lnTo>
                <a:lnTo>
                  <a:pt x="0" y="228600"/>
                </a:lnTo>
                <a:lnTo>
                  <a:pt x="45719" y="274319"/>
                </a:lnTo>
                <a:lnTo>
                  <a:pt x="4991100" y="274319"/>
                </a:lnTo>
                <a:lnTo>
                  <a:pt x="4991100" y="45719"/>
                </a:lnTo>
                <a:lnTo>
                  <a:pt x="4945380" y="0"/>
                </a:lnTo>
                <a:close/>
              </a:path>
            </a:pathLst>
          </a:custGeom>
          <a:solidFill>
            <a:srgbClr val="F3EA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217923" y="3763517"/>
            <a:ext cx="13849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mbria"/>
                <a:cs typeface="Cambria"/>
              </a:rPr>
              <a:t>Net</a:t>
            </a:r>
            <a:r>
              <a:rPr sz="1200" b="1" spc="-40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Interest</a:t>
            </a:r>
            <a:r>
              <a:rPr sz="1200" b="1" spc="-40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Margin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532888" y="5632703"/>
            <a:ext cx="4709160" cy="0"/>
          </a:xfrm>
          <a:custGeom>
            <a:avLst/>
            <a:gdLst/>
            <a:ahLst/>
            <a:cxnLst/>
            <a:rect l="l" t="t" r="r" b="b"/>
            <a:pathLst>
              <a:path w="4709159">
                <a:moveTo>
                  <a:pt x="0" y="0"/>
                </a:moveTo>
                <a:lnTo>
                  <a:pt x="470916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77" name="object 7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graphicFrame>
        <p:nvGraphicFramePr>
          <p:cNvPr id="81" name="Chart 80">
            <a:extLst>
              <a:ext uri="{FF2B5EF4-FFF2-40B4-BE49-F238E27FC236}">
                <a16:creationId xmlns:a16="http://schemas.microsoft.com/office/drawing/2014/main" id="{A7AF4F12-0822-4DC1-A5D2-F00CB3AB86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2341254"/>
              </p:ext>
            </p:extLst>
          </p:nvPr>
        </p:nvGraphicFramePr>
        <p:xfrm>
          <a:off x="2156954" y="3983156"/>
          <a:ext cx="6238875" cy="1902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32AC56C-9F10-40DE-894A-646BB9999E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2646019"/>
              </p:ext>
            </p:extLst>
          </p:nvPr>
        </p:nvGraphicFramePr>
        <p:xfrm>
          <a:off x="342900" y="1244398"/>
          <a:ext cx="5296407" cy="2413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F6730F7-3BB0-4C28-9650-59A9BFC5D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445648"/>
              </p:ext>
            </p:extLst>
          </p:nvPr>
        </p:nvGraphicFramePr>
        <p:xfrm>
          <a:off x="5268878" y="1269425"/>
          <a:ext cx="4565842" cy="2400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4502" y="251206"/>
            <a:ext cx="33985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Key </a:t>
            </a:r>
            <a:r>
              <a:rPr spc="-5" dirty="0"/>
              <a:t>Ratios-</a:t>
            </a:r>
            <a:r>
              <a:rPr spc="-35" dirty="0"/>
              <a:t> </a:t>
            </a:r>
            <a:r>
              <a:rPr dirty="0"/>
              <a:t>Q3</a:t>
            </a:r>
            <a:r>
              <a:rPr spc="-15" dirty="0"/>
              <a:t> </a:t>
            </a:r>
            <a:r>
              <a:rPr spc="-5" dirty="0"/>
              <a:t>of</a:t>
            </a:r>
            <a:r>
              <a:rPr spc="-20" dirty="0"/>
              <a:t> </a:t>
            </a:r>
            <a:r>
              <a:rPr spc="-5" dirty="0"/>
              <a:t>FY</a:t>
            </a:r>
            <a:r>
              <a:rPr spc="-20" dirty="0"/>
              <a:t> </a:t>
            </a:r>
            <a:r>
              <a:rPr lang="en-IN" dirty="0"/>
              <a:t>2022-23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25" dirty="0"/>
              <a:t>PRIVATE</a:t>
            </a:r>
            <a:r>
              <a:rPr spc="-20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517720"/>
              </p:ext>
            </p:extLst>
          </p:nvPr>
        </p:nvGraphicFramePr>
        <p:xfrm>
          <a:off x="1384427" y="1525905"/>
          <a:ext cx="7279005" cy="336308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44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6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654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500" b="1" spc="-5" dirty="0">
                          <a:solidFill>
                            <a:schemeClr val="tx1"/>
                          </a:solidFill>
                        </a:rPr>
                        <a:t>Particulars</a:t>
                      </a:r>
                      <a:endParaRPr sz="15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64465" marB="0"/>
                </a:tc>
                <a:tc>
                  <a:txBody>
                    <a:bodyPr/>
                    <a:lstStyle/>
                    <a:p>
                      <a:pPr marL="381000">
                        <a:lnSpc>
                          <a:spcPct val="100000"/>
                        </a:lnSpc>
                        <a:spcBef>
                          <a:spcPts val="1295"/>
                        </a:spcBef>
                      </a:pPr>
                      <a:r>
                        <a:rPr sz="1500" b="1" dirty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sz="1500" b="1" spc="-1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500" b="1" spc="-5" dirty="0">
                          <a:solidFill>
                            <a:schemeClr val="tx1"/>
                          </a:solidFill>
                        </a:rPr>
                        <a:t>Month</a:t>
                      </a:r>
                      <a:r>
                        <a:rPr lang="en-GB" sz="1500" b="1" spc="-5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IN" sz="1500" b="1" spc="-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500" b="1" spc="-5" dirty="0">
                          <a:solidFill>
                            <a:schemeClr val="tx1"/>
                          </a:solidFill>
                        </a:rPr>
                        <a:t>en</a:t>
                      </a:r>
                      <a:r>
                        <a:rPr sz="1500" b="1" dirty="0">
                          <a:solidFill>
                            <a:schemeClr val="tx1"/>
                          </a:solidFill>
                        </a:rPr>
                        <a:t>ded</a:t>
                      </a:r>
                      <a:r>
                        <a:rPr sz="1500" b="1" spc="-1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IN" sz="1500" b="1" spc="-10" dirty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lang="en-IN" sz="1500" b="1" spc="-1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IN" sz="1500" b="1" spc="-1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500" b="1" spc="157" baseline="25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500" b="1" spc="-10" dirty="0">
                          <a:solidFill>
                            <a:schemeClr val="tx1"/>
                          </a:solidFill>
                        </a:rPr>
                        <a:t>December</a:t>
                      </a:r>
                      <a:r>
                        <a:rPr sz="1500" b="1" spc="1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500" b="1" spc="-5" dirty="0">
                          <a:solidFill>
                            <a:schemeClr val="tx1"/>
                          </a:solidFill>
                        </a:rPr>
                        <a:t>202</a:t>
                      </a:r>
                      <a:r>
                        <a:rPr lang="en-IN" sz="1500" b="1" spc="-5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5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6446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30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500" b="1" spc="-5" dirty="0"/>
                        <a:t>Net</a:t>
                      </a:r>
                      <a:r>
                        <a:rPr sz="1500" b="1" spc="-20" dirty="0"/>
                        <a:t> </a:t>
                      </a:r>
                      <a:r>
                        <a:rPr sz="1500" b="1" spc="-10" dirty="0"/>
                        <a:t>Interest</a:t>
                      </a:r>
                      <a:r>
                        <a:rPr sz="1500" b="1" spc="-20" dirty="0"/>
                        <a:t> </a:t>
                      </a:r>
                      <a:r>
                        <a:rPr sz="1500" b="1" spc="-5" dirty="0"/>
                        <a:t>Margin</a:t>
                      </a:r>
                      <a:endParaRPr sz="1500">
                        <a:latin typeface="Cambria"/>
                        <a:cs typeface="Cambria"/>
                      </a:endParaRPr>
                    </a:p>
                  </a:txBody>
                  <a:tcPr marL="0" marR="0" marT="161290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500" dirty="0"/>
                        <a:t>1</a:t>
                      </a:r>
                      <a:r>
                        <a:rPr sz="1500" spc="-25" dirty="0"/>
                        <a:t> </a:t>
                      </a:r>
                      <a:r>
                        <a:rPr sz="1500" spc="-5" dirty="0"/>
                        <a:t>.</a:t>
                      </a:r>
                      <a:r>
                        <a:rPr lang="en-IN" sz="1500" spc="-5" dirty="0"/>
                        <a:t>53</a:t>
                      </a:r>
                      <a:r>
                        <a:rPr sz="1500" spc="-5" dirty="0"/>
                        <a:t>%</a:t>
                      </a:r>
                      <a:r>
                        <a:rPr sz="1500" spc="-20" dirty="0"/>
                        <a:t> </a:t>
                      </a:r>
                      <a:r>
                        <a:rPr sz="1050" spc="-5" dirty="0"/>
                        <a:t>(Annualized)</a:t>
                      </a:r>
                      <a:endParaRPr sz="1050" dirty="0">
                        <a:latin typeface="Cambria"/>
                        <a:cs typeface="Cambria"/>
                      </a:endParaRPr>
                    </a:p>
                  </a:txBody>
                  <a:tcPr marL="0" marR="0" marT="16129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30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500" b="1" spc="-5" dirty="0"/>
                        <a:t>Return</a:t>
                      </a:r>
                      <a:r>
                        <a:rPr sz="1500" b="1" spc="-45" dirty="0"/>
                        <a:t> </a:t>
                      </a:r>
                      <a:r>
                        <a:rPr sz="1500" b="1" spc="-5" dirty="0"/>
                        <a:t>on</a:t>
                      </a:r>
                      <a:r>
                        <a:rPr sz="1500" b="1" spc="-35" dirty="0"/>
                        <a:t> </a:t>
                      </a:r>
                      <a:r>
                        <a:rPr sz="1500" b="1" spc="-10" dirty="0"/>
                        <a:t>Equity</a:t>
                      </a:r>
                      <a:endParaRPr sz="1500">
                        <a:latin typeface="Cambria"/>
                        <a:cs typeface="Cambria"/>
                      </a:endParaRPr>
                    </a:p>
                  </a:txBody>
                  <a:tcPr marL="0" marR="0" marT="161290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500" spc="-5" dirty="0"/>
                        <a:t>1</a:t>
                      </a:r>
                      <a:r>
                        <a:rPr lang="en-IN" sz="1500" spc="-5" dirty="0"/>
                        <a:t>4.58</a:t>
                      </a:r>
                      <a:r>
                        <a:rPr sz="1500" spc="-5" dirty="0"/>
                        <a:t>%</a:t>
                      </a:r>
                      <a:r>
                        <a:rPr sz="1500" spc="-30" dirty="0"/>
                        <a:t> </a:t>
                      </a:r>
                      <a:r>
                        <a:rPr sz="1100" spc="-5" dirty="0"/>
                        <a:t>(Annualized)</a:t>
                      </a:r>
                      <a:endParaRPr sz="1100" dirty="0">
                        <a:latin typeface="Cambria"/>
                        <a:cs typeface="Cambria"/>
                      </a:endParaRPr>
                    </a:p>
                  </a:txBody>
                  <a:tcPr marL="0" marR="0" marT="16129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30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500" b="1" spc="-5" dirty="0"/>
                        <a:t>Net</a:t>
                      </a:r>
                      <a:r>
                        <a:rPr sz="1500" b="1" spc="-20" dirty="0"/>
                        <a:t> </a:t>
                      </a:r>
                      <a:r>
                        <a:rPr sz="1500" b="1" spc="-5" dirty="0"/>
                        <a:t>Gearing</a:t>
                      </a:r>
                      <a:r>
                        <a:rPr sz="1500" b="1" spc="-35" dirty="0"/>
                        <a:t> </a:t>
                      </a:r>
                      <a:r>
                        <a:rPr sz="1500" b="1" spc="-5" dirty="0"/>
                        <a:t>Ratio</a:t>
                      </a:r>
                      <a:endParaRPr sz="1500">
                        <a:latin typeface="Cambria"/>
                        <a:cs typeface="Cambria"/>
                      </a:endParaRPr>
                    </a:p>
                  </a:txBody>
                  <a:tcPr marL="0" marR="0" marT="161290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500" dirty="0"/>
                        <a:t>9.</a:t>
                      </a:r>
                      <a:r>
                        <a:rPr lang="en-IN" sz="1500" dirty="0"/>
                        <a:t>13</a:t>
                      </a:r>
                      <a:r>
                        <a:rPr sz="1500" spc="-65" dirty="0"/>
                        <a:t> </a:t>
                      </a:r>
                      <a:r>
                        <a:rPr sz="1500" dirty="0"/>
                        <a:t>x</a:t>
                      </a:r>
                      <a:endParaRPr sz="1500" dirty="0">
                        <a:latin typeface="Cambria"/>
                        <a:cs typeface="Cambria"/>
                      </a:endParaRPr>
                    </a:p>
                  </a:txBody>
                  <a:tcPr marL="0" marR="0" marT="16129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30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500" b="1" spc="-5" dirty="0"/>
                        <a:t>CRAR</a:t>
                      </a:r>
                      <a:endParaRPr sz="1500">
                        <a:latin typeface="Cambria"/>
                        <a:cs typeface="Cambria"/>
                      </a:endParaRPr>
                    </a:p>
                  </a:txBody>
                  <a:tcPr marL="0" marR="0" marT="161925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lang="en-GB" sz="1500" dirty="0">
                          <a:latin typeface="Cambria"/>
                          <a:cs typeface="Cambria"/>
                        </a:rPr>
                        <a:t>482.11%</a:t>
                      </a:r>
                      <a:endParaRPr sz="1500" dirty="0">
                        <a:latin typeface="Cambria"/>
                        <a:cs typeface="Cambria"/>
                      </a:endParaRPr>
                    </a:p>
                  </a:txBody>
                  <a:tcPr marL="0" marR="0" marT="1619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30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500" b="1" dirty="0"/>
                        <a:t>EPS</a:t>
                      </a:r>
                      <a:endParaRPr sz="1500" dirty="0">
                        <a:latin typeface="Cambria"/>
                        <a:cs typeface="Cambria"/>
                      </a:endParaRPr>
                    </a:p>
                  </a:txBody>
                  <a:tcPr marL="0" marR="0" marT="161925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lang="en-IN" sz="1500" dirty="0"/>
                        <a:t>5.11</a:t>
                      </a:r>
                      <a:r>
                        <a:rPr lang="en-IN" sz="1100" spc="-5" dirty="0">
                          <a:solidFill>
                            <a:schemeClr val="tx1"/>
                          </a:solidFill>
                        </a:rPr>
                        <a:t>(Annualized)</a:t>
                      </a:r>
                      <a:endParaRPr sz="1100" spc="-5" dirty="0">
                        <a:solidFill>
                          <a:schemeClr val="tx1"/>
                        </a:solidFill>
                        <a:latin typeface="Cambria"/>
                        <a:ea typeface="+mn-ea"/>
                        <a:cs typeface="Cambria"/>
                      </a:endParaRPr>
                    </a:p>
                  </a:txBody>
                  <a:tcPr marL="0" marR="0" marT="1619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342</TotalTime>
  <Words>1772</Words>
  <Application>Microsoft Office PowerPoint</Application>
  <PresentationFormat>A4 Paper (210x297 mm)</PresentationFormat>
  <Paragraphs>533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Cambria</vt:lpstr>
      <vt:lpstr>Times New Roman</vt:lpstr>
      <vt:lpstr>Wingdings</vt:lpstr>
      <vt:lpstr>Office Theme</vt:lpstr>
      <vt:lpstr>PowerPoint Presentation</vt:lpstr>
      <vt:lpstr>Key Strengths</vt:lpstr>
      <vt:lpstr>Strategic role in financing growth of Indian Railways</vt:lpstr>
      <vt:lpstr>Strategic role in financing growth of Indian Railways</vt:lpstr>
      <vt:lpstr>Low risk, cost-plus business model</vt:lpstr>
      <vt:lpstr>Competitive cost of borrowings based on strong credit ratings in India and  diversified sources of funding</vt:lpstr>
      <vt:lpstr>Consistent Financial Performance</vt:lpstr>
      <vt:lpstr>Consistent Financial Performance</vt:lpstr>
      <vt:lpstr>Key Ratios- Q3 of FY 2022-23</vt:lpstr>
      <vt:lpstr>Snapshot of Key Financials</vt:lpstr>
      <vt:lpstr>Thank You</vt:lpstr>
      <vt:lpstr>Disclaimer</vt:lpstr>
      <vt:lpstr>Financials- P &amp; L Statement</vt:lpstr>
      <vt:lpstr>Financial-Balance Sheet –1/2</vt:lpstr>
      <vt:lpstr>Financials – Balance sheet (2/2)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 Jain</dc:creator>
  <cp:lastModifiedBy>P.K OJHA</cp:lastModifiedBy>
  <cp:revision>25</cp:revision>
  <cp:lastPrinted>2023-02-14T11:34:42Z</cp:lastPrinted>
  <dcterms:created xsi:type="dcterms:W3CDTF">2023-02-13T12:58:55Z</dcterms:created>
  <dcterms:modified xsi:type="dcterms:W3CDTF">2023-02-15T07:14:16Z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2023-02-13T00:00:00Z</vt:filetime>
  </property>
</Properties>
</file>